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1"/>
  </p:notesMasterIdLst>
  <p:sldIdLst>
    <p:sldId id="256" r:id="rId3"/>
    <p:sldId id="270" r:id="rId4"/>
    <p:sldId id="258" r:id="rId5"/>
    <p:sldId id="272" r:id="rId6"/>
    <p:sldId id="260" r:id="rId7"/>
    <p:sldId id="269" r:id="rId8"/>
    <p:sldId id="261" r:id="rId9"/>
    <p:sldId id="273" r:id="rId10"/>
    <p:sldId id="275" r:id="rId11"/>
    <p:sldId id="274" r:id="rId12"/>
    <p:sldId id="262" r:id="rId13"/>
    <p:sldId id="263" r:id="rId14"/>
    <p:sldId id="276" r:id="rId15"/>
    <p:sldId id="264" r:id="rId16"/>
    <p:sldId id="265" r:id="rId17"/>
    <p:sldId id="277" r:id="rId18"/>
    <p:sldId id="268" r:id="rId19"/>
    <p:sldId id="271" r:id="rId20"/>
  </p:sldIdLst>
  <p:sldSz cx="9144000" cy="5149850"/>
  <p:notesSz cx="6954838" cy="93091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Noto Sans SC Regular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Noto Sans SC Regular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Noto Sans SC Regular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Noto Sans SC Regular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Noto Sans SC Regular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Noto Sans SC Regular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Noto Sans SC Regular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Noto Sans SC Regular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Noto Sans SC Regular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65">
          <p15:clr>
            <a:srgbClr val="A4A3A4"/>
          </p15:clr>
        </p15:guide>
        <p15:guide id="2" pos="193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FDF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5" d="100"/>
          <a:sy n="155" d="100"/>
        </p:scale>
        <p:origin x="354" y="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65"/>
        <p:guide pos="19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C5025062-8C1E-4954-9EC2-605B6FC9A0D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79413" y="706438"/>
            <a:ext cx="6194425" cy="348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18491BD-F082-4E9C-8BC5-3DF7C0581F0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95325" y="4421188"/>
            <a:ext cx="5564188" cy="4187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8A50C83-18B5-4C39-BC5E-9A13FA530B8E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17838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17012" algn="l"/>
                <a:tab pos="834024" algn="l"/>
                <a:tab pos="1251036" algn="l"/>
                <a:tab pos="1668048" algn="l"/>
                <a:tab pos="2085061" algn="l"/>
                <a:tab pos="2502073" algn="l"/>
                <a:tab pos="2919085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B271DC82-EB35-4E1E-AA97-8E57B8FBA901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937000" y="0"/>
            <a:ext cx="3016250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17012" algn="l"/>
                <a:tab pos="834024" algn="l"/>
                <a:tab pos="1251036" algn="l"/>
                <a:tab pos="1668048" algn="l"/>
                <a:tab pos="2085061" algn="l"/>
                <a:tab pos="2502073" algn="l"/>
                <a:tab pos="2919085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D3F0B0D4-3801-4E76-B9E2-3DD6FFF028E5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8843963"/>
            <a:ext cx="3017838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17012" algn="l"/>
                <a:tab pos="834024" algn="l"/>
                <a:tab pos="1251036" algn="l"/>
                <a:tab pos="1668048" algn="l"/>
                <a:tab pos="2085061" algn="l"/>
                <a:tab pos="2502073" algn="l"/>
                <a:tab pos="2919085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3CC57BA5-5A35-414F-8DB8-EB9D2DCD3A4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937000" y="8843963"/>
            <a:ext cx="3016250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17012" algn="l"/>
                <a:tab pos="834024" algn="l"/>
                <a:tab pos="1251036" algn="l"/>
                <a:tab pos="1668048" algn="l"/>
                <a:tab pos="2085061" algn="l"/>
                <a:tab pos="2502073" algn="l"/>
                <a:tab pos="2919085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</a:lstStyle>
          <a:p>
            <a:pPr>
              <a:defRPr/>
            </a:pPr>
            <a:fld id="{B88C109E-F585-4F39-8C19-C15263D04D8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>
            <a:extLst>
              <a:ext uri="{FF2B5EF4-FFF2-40B4-BE49-F238E27FC236}">
                <a16:creationId xmlns:a16="http://schemas.microsoft.com/office/drawing/2014/main" id="{BBF4164F-958B-49BD-8BAF-609EBDFFEAA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B8E4BFB-0764-4E54-8BAE-ED1E70239FAD}" type="slidenum">
              <a:rPr lang="en-US" altLang="en-US" sz="1300" smtClean="0"/>
              <a:pPr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5123" name="Rectangle 1">
            <a:extLst>
              <a:ext uri="{FF2B5EF4-FFF2-40B4-BE49-F238E27FC236}">
                <a16:creationId xmlns:a16="http://schemas.microsoft.com/office/drawing/2014/main" id="{5EFEDD1D-D1C1-4C25-BC0B-881C9178D0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706438"/>
            <a:ext cx="6197600" cy="34909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6AA86602-9E72-4F2B-8114-F916F17B86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>
            <a:extLst>
              <a:ext uri="{FF2B5EF4-FFF2-40B4-BE49-F238E27FC236}">
                <a16:creationId xmlns:a16="http://schemas.microsoft.com/office/drawing/2014/main" id="{CAC4FE41-85FC-43BC-9BF7-5C7AC86C9BB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3C73B2B-2EF2-4E9B-9254-67A02F8F1A99}" type="slidenum">
              <a:rPr lang="en-US" altLang="en-US" sz="1300" smtClean="0"/>
              <a:pPr>
                <a:spcBef>
                  <a:spcPct val="0"/>
                </a:spcBef>
              </a:pPr>
              <a:t>15</a:t>
            </a:fld>
            <a:endParaRPr lang="en-US" altLang="en-US" sz="1300"/>
          </a:p>
        </p:txBody>
      </p:sp>
      <p:sp>
        <p:nvSpPr>
          <p:cNvPr id="28675" name="Rectangle 1">
            <a:extLst>
              <a:ext uri="{FF2B5EF4-FFF2-40B4-BE49-F238E27FC236}">
                <a16:creationId xmlns:a16="http://schemas.microsoft.com/office/drawing/2014/main" id="{736E7DE6-07CF-4005-8F4B-D5DEBD1DB4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706438"/>
            <a:ext cx="6196012" cy="34909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2BBFB9D3-8250-404F-810E-74C9438CE6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88FB53EB-33EE-42E4-B781-AD0578986B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72FB253A-300E-4840-A4D0-68167196FB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altLang="en-US"/>
              <a:t>IDE IS A FULL FEATURE, ADVANCED TECHNOLOGY LOW COST MONITORING SYSTEM</a:t>
            </a: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E518C545-65B9-4192-A47E-7ACC0DC76C7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1pPr>
            <a:lvl2pPr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2pPr>
            <a:lvl3pPr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3pPr>
            <a:lvl4pPr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4pPr>
            <a:lvl5pPr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9pPr>
          </a:lstStyle>
          <a:p>
            <a:fld id="{08503E60-B31F-401C-AACC-A3364B103AA3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  <a:pPr/>
              <a:t>16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>
            <a:extLst>
              <a:ext uri="{FF2B5EF4-FFF2-40B4-BE49-F238E27FC236}">
                <a16:creationId xmlns:a16="http://schemas.microsoft.com/office/drawing/2014/main" id="{7BECF581-6F65-4082-A179-30BFF6C3ADF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3794663-B041-4776-9D24-D72AEC8303B3}" type="slidenum">
              <a:rPr lang="en-US" altLang="en-US" sz="1300" smtClean="0"/>
              <a:pPr>
                <a:spcBef>
                  <a:spcPct val="0"/>
                </a:spcBef>
              </a:pPr>
              <a:t>17</a:t>
            </a:fld>
            <a:endParaRPr lang="en-US" altLang="en-US" sz="1300"/>
          </a:p>
        </p:txBody>
      </p:sp>
      <p:sp>
        <p:nvSpPr>
          <p:cNvPr id="32771" name="Rectangle 1">
            <a:extLst>
              <a:ext uri="{FF2B5EF4-FFF2-40B4-BE49-F238E27FC236}">
                <a16:creationId xmlns:a16="http://schemas.microsoft.com/office/drawing/2014/main" id="{257C7D7E-EDC7-4E77-97FF-D699B2DBB4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706438"/>
            <a:ext cx="6197600" cy="34909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049144EB-7D13-4A79-B750-E5EAE6F2AD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E4031281-60D4-499E-BEB7-DE2FC48AB8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77C4A4B8-C072-44D8-93A6-FB0475DB25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CC22C5B6-C77B-4994-947A-62D36E92EC0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1pPr>
            <a:lvl2pPr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2pPr>
            <a:lvl3pPr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3pPr>
            <a:lvl4pPr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4pPr>
            <a:lvl5pPr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9pPr>
          </a:lstStyle>
          <a:p>
            <a:fld id="{31F6DE81-A08D-4084-9236-F1D178B2CBD1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  <a:pPr/>
              <a:t>18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>
            <a:extLst>
              <a:ext uri="{FF2B5EF4-FFF2-40B4-BE49-F238E27FC236}">
                <a16:creationId xmlns:a16="http://schemas.microsoft.com/office/drawing/2014/main" id="{56F58D0D-A9B0-4FFD-B58F-8D0682D3995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2053929-3D9E-4B5C-9765-07AA8FFC5BD3}" type="slidenum">
              <a:rPr lang="en-US" altLang="en-US" sz="1300" smtClean="0"/>
              <a:pPr>
                <a:spcBef>
                  <a:spcPct val="0"/>
                </a:spcBef>
              </a:pPr>
              <a:t>2</a:t>
            </a:fld>
            <a:endParaRPr lang="en-US" altLang="en-US" sz="1300"/>
          </a:p>
        </p:txBody>
      </p:sp>
      <p:sp>
        <p:nvSpPr>
          <p:cNvPr id="7171" name="Rectangle 1">
            <a:extLst>
              <a:ext uri="{FF2B5EF4-FFF2-40B4-BE49-F238E27FC236}">
                <a16:creationId xmlns:a16="http://schemas.microsoft.com/office/drawing/2014/main" id="{1E127C6D-45E9-42C5-8FEF-10117CB3A4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706438"/>
            <a:ext cx="6197600" cy="34909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52FA487F-1C6E-46F3-B4A3-D0DBC13140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>
            <a:extLst>
              <a:ext uri="{FF2B5EF4-FFF2-40B4-BE49-F238E27FC236}">
                <a16:creationId xmlns:a16="http://schemas.microsoft.com/office/drawing/2014/main" id="{E5C052CC-8497-4EAB-8329-1EB67899D82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6ECE8BF-E8DB-4C6A-B203-CFE7340825D1}" type="slidenum">
              <a:rPr lang="en-US" altLang="en-US" sz="1300" smtClean="0"/>
              <a:pPr>
                <a:spcBef>
                  <a:spcPct val="0"/>
                </a:spcBef>
              </a:pPr>
              <a:t>3</a:t>
            </a:fld>
            <a:endParaRPr lang="en-US" altLang="en-US" sz="1300"/>
          </a:p>
        </p:txBody>
      </p:sp>
      <p:sp>
        <p:nvSpPr>
          <p:cNvPr id="9219" name="Rectangle 1">
            <a:extLst>
              <a:ext uri="{FF2B5EF4-FFF2-40B4-BE49-F238E27FC236}">
                <a16:creationId xmlns:a16="http://schemas.microsoft.com/office/drawing/2014/main" id="{0364C944-AB78-4137-B51C-BC1D94DE22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706438"/>
            <a:ext cx="6197600" cy="34909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D11081D5-259D-4D35-A19D-D6405C73C6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>
            <a:extLst>
              <a:ext uri="{FF2B5EF4-FFF2-40B4-BE49-F238E27FC236}">
                <a16:creationId xmlns:a16="http://schemas.microsoft.com/office/drawing/2014/main" id="{6FA9D4F5-4099-4C56-AE24-8D1E61D71C0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C02DC42-F18C-4834-BA1C-3B4A5B9FC285}" type="slidenum">
              <a:rPr lang="en-US" altLang="en-US" sz="1300" smtClean="0"/>
              <a:pPr>
                <a:spcBef>
                  <a:spcPct val="0"/>
                </a:spcBef>
              </a:pPr>
              <a:t>5</a:t>
            </a:fld>
            <a:endParaRPr lang="en-US" altLang="en-US" sz="1300"/>
          </a:p>
        </p:txBody>
      </p:sp>
      <p:sp>
        <p:nvSpPr>
          <p:cNvPr id="12291" name="Rectangle 1">
            <a:extLst>
              <a:ext uri="{FF2B5EF4-FFF2-40B4-BE49-F238E27FC236}">
                <a16:creationId xmlns:a16="http://schemas.microsoft.com/office/drawing/2014/main" id="{470A89D0-A80E-4CA8-A574-F79823D43E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706438"/>
            <a:ext cx="6197600" cy="34909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B8A3407D-E476-412E-AB82-F7E3EDFE7C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>
            <a:extLst>
              <a:ext uri="{FF2B5EF4-FFF2-40B4-BE49-F238E27FC236}">
                <a16:creationId xmlns:a16="http://schemas.microsoft.com/office/drawing/2014/main" id="{B84F3287-E72C-4AD4-9D63-C1ECC5FA669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069F0F3-1461-4F77-ABC8-C0E8331AB843}" type="slidenum">
              <a:rPr lang="en-US" altLang="en-US" sz="1300" smtClean="0"/>
              <a:pPr>
                <a:spcBef>
                  <a:spcPct val="0"/>
                </a:spcBef>
              </a:pPr>
              <a:t>7</a:t>
            </a:fld>
            <a:endParaRPr lang="en-US" altLang="en-US" sz="1300"/>
          </a:p>
        </p:txBody>
      </p:sp>
      <p:sp>
        <p:nvSpPr>
          <p:cNvPr id="15363" name="Rectangle 1">
            <a:extLst>
              <a:ext uri="{FF2B5EF4-FFF2-40B4-BE49-F238E27FC236}">
                <a16:creationId xmlns:a16="http://schemas.microsoft.com/office/drawing/2014/main" id="{63F636F1-7B0F-40EC-B077-BBE5DEBF7E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706438"/>
            <a:ext cx="6197600" cy="34909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8150B07C-A211-4D68-A55C-23325A9279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>
            <a:extLst>
              <a:ext uri="{FF2B5EF4-FFF2-40B4-BE49-F238E27FC236}">
                <a16:creationId xmlns:a16="http://schemas.microsoft.com/office/drawing/2014/main" id="{51FF463E-7863-446C-ACE0-A02F2C31BE3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F0E5928-6D2A-48B0-8CE0-53FB5D00598B}" type="slidenum">
              <a:rPr lang="en-US" altLang="en-US" sz="1300" smtClean="0"/>
              <a:pPr>
                <a:spcBef>
                  <a:spcPct val="0"/>
                </a:spcBef>
              </a:pPr>
              <a:t>11</a:t>
            </a:fld>
            <a:endParaRPr lang="en-US" altLang="en-US" sz="1300"/>
          </a:p>
        </p:txBody>
      </p:sp>
      <p:sp>
        <p:nvSpPr>
          <p:cNvPr id="20483" name="Rectangle 1">
            <a:extLst>
              <a:ext uri="{FF2B5EF4-FFF2-40B4-BE49-F238E27FC236}">
                <a16:creationId xmlns:a16="http://schemas.microsoft.com/office/drawing/2014/main" id="{0A93FA6B-3631-46AD-BCC0-4E249958FA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706438"/>
            <a:ext cx="6196012" cy="34909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A90E2047-A57F-4E22-82D9-8195A6B840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>
            <a:extLst>
              <a:ext uri="{FF2B5EF4-FFF2-40B4-BE49-F238E27FC236}">
                <a16:creationId xmlns:a16="http://schemas.microsoft.com/office/drawing/2014/main" id="{6AE391E6-C58A-4C7C-A5B1-8F2726AD63C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1D5EC47-02EE-497E-8DE8-FEAC224EC6FD}" type="slidenum">
              <a:rPr lang="en-US" altLang="en-US" sz="1300" smtClean="0"/>
              <a:pPr>
                <a:spcBef>
                  <a:spcPct val="0"/>
                </a:spcBef>
              </a:pPr>
              <a:t>12</a:t>
            </a:fld>
            <a:endParaRPr lang="en-US" altLang="en-US" sz="1300"/>
          </a:p>
        </p:txBody>
      </p:sp>
      <p:sp>
        <p:nvSpPr>
          <p:cNvPr id="22531" name="Rectangle 1">
            <a:extLst>
              <a:ext uri="{FF2B5EF4-FFF2-40B4-BE49-F238E27FC236}">
                <a16:creationId xmlns:a16="http://schemas.microsoft.com/office/drawing/2014/main" id="{680F2FA0-5231-483D-9A18-827A7DC465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706438"/>
            <a:ext cx="6197600" cy="34909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357BE4F3-4403-4B21-9E8B-9F37DDE377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>
            <a:extLst>
              <a:ext uri="{FF2B5EF4-FFF2-40B4-BE49-F238E27FC236}">
                <a16:creationId xmlns:a16="http://schemas.microsoft.com/office/drawing/2014/main" id="{25C7004A-F94D-4AD3-B3AF-2A274769B19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F44A3B2-143C-4022-AC35-5C9A565F38B0}" type="slidenum">
              <a:rPr lang="en-US" altLang="en-US" sz="1300" smtClean="0"/>
              <a:pPr>
                <a:spcBef>
                  <a:spcPct val="0"/>
                </a:spcBef>
              </a:pPr>
              <a:t>13</a:t>
            </a:fld>
            <a:endParaRPr lang="en-US" altLang="en-US" sz="1300"/>
          </a:p>
        </p:txBody>
      </p:sp>
      <p:sp>
        <p:nvSpPr>
          <p:cNvPr id="24579" name="Rectangle 1">
            <a:extLst>
              <a:ext uri="{FF2B5EF4-FFF2-40B4-BE49-F238E27FC236}">
                <a16:creationId xmlns:a16="http://schemas.microsoft.com/office/drawing/2014/main" id="{17CDADC7-D64F-48F9-8A3D-F6593DC677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706438"/>
            <a:ext cx="6196012" cy="34909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B12B48DA-EBE0-4675-B49F-B0A545C290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>
            <a:extLst>
              <a:ext uri="{FF2B5EF4-FFF2-40B4-BE49-F238E27FC236}">
                <a16:creationId xmlns:a16="http://schemas.microsoft.com/office/drawing/2014/main" id="{F15FD58F-9124-4080-9C1F-E5FD41D1670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5925" algn="l"/>
                <a:tab pos="833438" algn="l"/>
                <a:tab pos="1250950" algn="l"/>
                <a:tab pos="1666875" algn="l"/>
                <a:tab pos="2084388" algn="l"/>
                <a:tab pos="2501900" algn="l"/>
                <a:tab pos="29178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C53E49F-BB14-4ECD-B982-8BB249FB05CA}" type="slidenum">
              <a:rPr lang="en-US" altLang="en-US" sz="1300" smtClean="0"/>
              <a:pPr>
                <a:spcBef>
                  <a:spcPct val="0"/>
                </a:spcBef>
              </a:pPr>
              <a:t>14</a:t>
            </a:fld>
            <a:endParaRPr lang="en-US" altLang="en-US" sz="1300"/>
          </a:p>
        </p:txBody>
      </p:sp>
      <p:sp>
        <p:nvSpPr>
          <p:cNvPr id="26627" name="Rectangle 1">
            <a:extLst>
              <a:ext uri="{FF2B5EF4-FFF2-40B4-BE49-F238E27FC236}">
                <a16:creationId xmlns:a16="http://schemas.microsoft.com/office/drawing/2014/main" id="{54B653F3-502B-4F08-B183-A217EC1BCA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706438"/>
            <a:ext cx="6196012" cy="34909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C0558065-EFD2-4641-88E5-91833157BF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963"/>
            <a:ext cx="6858000" cy="179228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5100"/>
            <a:ext cx="6858000" cy="1243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56F856-5B6E-4F34-BEF7-353B171F454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B542B-6EAA-4829-AAEA-41D93FA5826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01066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E8CD44-03D6-4E23-BD43-23A6CA3BB59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3032B-88D2-4F15-BF1C-D771B607B43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4580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4788"/>
            <a:ext cx="2055813" cy="3984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4788"/>
            <a:ext cx="6019800" cy="39846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7E680F-442D-4152-990E-0EDF69B199C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EFF91-ED5E-4F0D-B94A-114E14F6B3E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94164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963"/>
            <a:ext cx="6858000" cy="179228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5100"/>
            <a:ext cx="6858000" cy="1243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30BF303-4736-44C6-A876-B6AF8920EF0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84973-A5E9-4DB0-911F-0C8C4740861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9293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7291981-2411-4E41-AB6C-0E6B227F26B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013EB-0FD9-4FE5-A3ED-3A9E90FDE17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5560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4288"/>
            <a:ext cx="7886700" cy="21415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6463"/>
            <a:ext cx="7886700" cy="112712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EEAB01D-DD7B-48A6-9949-D844AB78BB4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49A85-E45B-4019-9763-80CEA3526F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3761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225" y="811213"/>
            <a:ext cx="4344988" cy="3351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811213"/>
            <a:ext cx="4346575" cy="3351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33C6C0-25E3-4955-B25B-AB6258DBE62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658EC-3BD8-4DC2-AB19-44EC9A4E885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9282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53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2063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81188"/>
            <a:ext cx="3868737" cy="27670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2063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81188"/>
            <a:ext cx="3887788" cy="27670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0ABB6B1-45E9-4959-B2C7-E1CC4724FA5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9CD6C-9B67-4F19-BB75-2353F97D0FD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69368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F50EB8B-ED66-4777-9639-E4BC6E4437D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92074-D268-4C98-9DD5-C1B8D48F0E8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92357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DDCE381F-E496-4101-8782-003EDFCA28B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11D15-6EAE-4299-A36C-2B8074C6C94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573709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17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91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4638"/>
            <a:ext cx="2949575" cy="28622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A86201-6E50-4D14-8805-B9D4BDC466E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BCE6B-63B4-48E2-A77D-92CD3CAE154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39164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F434F5-50E2-4853-87C3-D747630E280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F996C-67F5-4515-A029-0C432278D7B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92743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17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91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4638"/>
            <a:ext cx="2949575" cy="28622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23CDCD-6D69-4AD8-AC1D-A6FE65A985E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FA796-DD12-4C4B-BEEA-5183D4FEFB6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90268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42BA07A-11E4-4F8A-8BE4-174D46E9C97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1E3ED-F932-4C0A-A5D0-C83DC187053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244671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2763" y="603250"/>
            <a:ext cx="2290762" cy="35591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12700" y="603250"/>
            <a:ext cx="6723063" cy="35591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FEF909C-B977-46D0-A715-2732E5C0B6F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D95C8-4C7A-49D8-9C04-8732B843173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0446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4288"/>
            <a:ext cx="7886700" cy="21415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6463"/>
            <a:ext cx="7886700" cy="112712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1F4C0E-5514-4895-92F9-D552D21F081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384FD-9E7C-421B-AD3A-678820B5A5E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0642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4913"/>
            <a:ext cx="4037013" cy="2984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204913"/>
            <a:ext cx="4038600" cy="2984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6249C24-338B-478A-B907-C300B251B82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2A4B4-CF1A-4A23-8E75-BA960C2166C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3152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53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2063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81188"/>
            <a:ext cx="3868737" cy="27670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2063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81188"/>
            <a:ext cx="3887788" cy="27670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E1DCCDA-66E8-424D-A38E-AC165D552EF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F05C1-2EE0-48C6-8F99-F6F3B8A92DA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10981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457F66B-46B9-4CDA-B742-AE8B9FE2573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D8EDB-07EB-4CF4-B85B-2A695870137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429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5593EFF5-BD43-44BD-83B6-06000C45681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7725E-E894-449E-B1CE-5F713545E74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9806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17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91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4638"/>
            <a:ext cx="2949575" cy="28622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8320E24-423F-4A27-BF1F-964AFAF6DD1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D599A-7E67-45B3-B449-2FB11DD4E8F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02313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17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91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4638"/>
            <a:ext cx="2949575" cy="28622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EAAC6B6-E6F3-4411-8CF2-56E8F340E59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5872D-C322-4465-983C-C4EF751AC01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05588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1">
            <a:extLst>
              <a:ext uri="{FF2B5EF4-FFF2-40B4-BE49-F238E27FC236}">
                <a16:creationId xmlns:a16="http://schemas.microsoft.com/office/drawing/2014/main" id="{21D9B0C4-D505-460F-88AF-5E1695932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4789488"/>
            <a:ext cx="2925763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027" name="Text Box 2">
            <a:extLst>
              <a:ext uri="{FF2B5EF4-FFF2-40B4-BE49-F238E27FC236}">
                <a16:creationId xmlns:a16="http://schemas.microsoft.com/office/drawing/2014/main" id="{3CE46BF2-47AE-4800-B8D2-A3B5CE4BF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789488"/>
            <a:ext cx="2103438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9207969B-607A-42AF-9FC2-9EF06C2B93C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83363" y="4789488"/>
            <a:ext cx="2101850" cy="2555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400">
                <a:solidFill>
                  <a:srgbClr val="B2B2B2"/>
                </a:solidFill>
                <a:latin typeface="Times New Roman" panose="02020603050405020304" pitchFamily="18" charset="0"/>
                <a:cs typeface="DejaVu Sans" charset="0"/>
              </a:defRPr>
            </a:lvl1pPr>
          </a:lstStyle>
          <a:p>
            <a:pPr>
              <a:defRPr/>
            </a:pPr>
            <a:fld id="{6A1794CA-27CB-4F9C-BAC7-4B563DE465C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29" name="Rectangle 4">
            <a:extLst>
              <a:ext uri="{FF2B5EF4-FFF2-40B4-BE49-F238E27FC236}">
                <a16:creationId xmlns:a16="http://schemas.microsoft.com/office/drawing/2014/main" id="{00F5E74B-3ED9-4F86-BAB2-58E969251C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4788"/>
            <a:ext cx="8228013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30" name="Rectangle 5">
            <a:extLst>
              <a:ext uri="{FF2B5EF4-FFF2-40B4-BE49-F238E27FC236}">
                <a16:creationId xmlns:a16="http://schemas.microsoft.com/office/drawing/2014/main" id="{BC6D741C-152E-481D-B44D-F564B399F7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4913"/>
            <a:ext cx="8228013" cy="29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886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57200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Noto Sans SC Regular" charset="0"/>
        </a:defRPr>
      </a:lvl2pPr>
      <a:lvl3pPr algn="ctr" defTabSz="457200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Noto Sans SC Regular" charset="0"/>
        </a:defRPr>
      </a:lvl3pPr>
      <a:lvl4pPr algn="ctr" defTabSz="457200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Noto Sans SC Regular" charset="0"/>
        </a:defRPr>
      </a:lvl4pPr>
      <a:lvl5pPr algn="ctr" defTabSz="457200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Noto Sans SC Regular" charset="0"/>
        </a:defRPr>
      </a:lvl5pPr>
      <a:lvl6pPr marL="2514600" indent="-228600" algn="ctr" defTabSz="457200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Noto Sans SC Regular" charset="0"/>
        </a:defRPr>
      </a:lvl6pPr>
      <a:lvl7pPr marL="2971800" indent="-228600" algn="ctr" defTabSz="457200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Noto Sans SC Regular" charset="0"/>
        </a:defRPr>
      </a:lvl7pPr>
      <a:lvl8pPr marL="3429000" indent="-228600" algn="ctr" defTabSz="457200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Noto Sans SC Regular" charset="0"/>
        </a:defRPr>
      </a:lvl8pPr>
      <a:lvl9pPr marL="3886200" indent="-228600" algn="ctr" defTabSz="457200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Noto Sans SC Regular" charset="0"/>
        </a:defRPr>
      </a:lvl9pPr>
    </p:titleStyle>
    <p:bodyStyle>
      <a:lvl1pPr marL="342900" indent="-342900" algn="l" defTabSz="457200" rtl="0" eaLnBrk="0" fontAlgn="base" hangingPunct="0">
        <a:lnSpc>
          <a:spcPct val="8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8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8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F2EE1194-30C6-4AD0-9963-C6AA350ECC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-12700" y="603250"/>
            <a:ext cx="9166225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02EB9AD5-8703-499D-B7D7-2809B1F0B7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9225" y="811213"/>
            <a:ext cx="8843963" cy="335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  <p:sp>
        <p:nvSpPr>
          <p:cNvPr id="2052" name="Text Box 3">
            <a:extLst>
              <a:ext uri="{FF2B5EF4-FFF2-40B4-BE49-F238E27FC236}">
                <a16:creationId xmlns:a16="http://schemas.microsoft.com/office/drawing/2014/main" id="{92FD651D-9566-49F8-AE22-D07101415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4789488"/>
            <a:ext cx="2925763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53" name="Text Box 4">
            <a:extLst>
              <a:ext uri="{FF2B5EF4-FFF2-40B4-BE49-F238E27FC236}">
                <a16:creationId xmlns:a16="http://schemas.microsoft.com/office/drawing/2014/main" id="{6699F059-1779-43AA-A2D4-E3A7E3AA4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789488"/>
            <a:ext cx="2103438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7E19EC6B-9387-49AD-8B9F-E3E5F23F8FB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83363" y="4789488"/>
            <a:ext cx="2101850" cy="2555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400">
                <a:solidFill>
                  <a:srgbClr val="B2B2B2"/>
                </a:solidFill>
                <a:latin typeface="Times New Roman" panose="02020603050405020304" pitchFamily="18" charset="0"/>
                <a:cs typeface="DejaVu Sans" charset="0"/>
              </a:defRPr>
            </a:lvl1pPr>
          </a:lstStyle>
          <a:p>
            <a:pPr>
              <a:defRPr/>
            </a:pPr>
            <a:fld id="{31652E7E-33E2-4AA7-B7B5-E9272DAEA7D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Noto Sans SC Regular" charset="0"/>
        </a:defRPr>
      </a:lvl2pPr>
      <a:lvl3pPr algn="ctr" defTabSz="457200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Noto Sans SC Regular" charset="0"/>
        </a:defRPr>
      </a:lvl3pPr>
      <a:lvl4pPr algn="ctr" defTabSz="457200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Noto Sans SC Regular" charset="0"/>
        </a:defRPr>
      </a:lvl4pPr>
      <a:lvl5pPr algn="ctr" defTabSz="457200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Noto Sans SC Regular" charset="0"/>
        </a:defRPr>
      </a:lvl5pPr>
      <a:lvl6pPr marL="2514600" indent="-228600" algn="ctr" defTabSz="457200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Noto Sans SC Regular" charset="0"/>
        </a:defRPr>
      </a:lvl6pPr>
      <a:lvl7pPr marL="2971800" indent="-228600" algn="ctr" defTabSz="457200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Noto Sans SC Regular" charset="0"/>
        </a:defRPr>
      </a:lvl7pPr>
      <a:lvl8pPr marL="3429000" indent="-228600" algn="ctr" defTabSz="457200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Noto Sans SC Regular" charset="0"/>
        </a:defRPr>
      </a:lvl8pPr>
      <a:lvl9pPr marL="3886200" indent="-228600" algn="ctr" defTabSz="457200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Noto Sans SC Regular" charset="0"/>
        </a:defRPr>
      </a:lvl9pPr>
    </p:titleStyle>
    <p:bodyStyle>
      <a:lvl1pPr marL="342900" indent="-342900" algn="l" defTabSz="457200" rtl="0" eaLnBrk="0" fontAlgn="base" hangingPunct="0">
        <a:lnSpc>
          <a:spcPct val="8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8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8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stackoverflow.com/questions/10703932/bad-accelerometer-data-with-vibration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jpe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 close up of a device&#10;&#10;Description automatically generated">
            <a:extLst>
              <a:ext uri="{FF2B5EF4-FFF2-40B4-BE49-F238E27FC236}">
                <a16:creationId xmlns:a16="http://schemas.microsoft.com/office/drawing/2014/main" id="{7DF4DCE2-DFE1-44C8-BEA3-09302F8AC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81400" cy="262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B3B4513A-8A96-4480-9633-D32D8C594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727325"/>
            <a:ext cx="4225925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5">
            <a:extLst>
              <a:ext uri="{FF2B5EF4-FFF2-40B4-BE49-F238E27FC236}">
                <a16:creationId xmlns:a16="http://schemas.microsoft.com/office/drawing/2014/main" id="{4519A344-C5BC-40E7-81D6-FB9B30816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3775" y="6132513"/>
            <a:ext cx="3024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900">
                <a:hlinkClick r:id="rId5" tooltip="http://stackoverflow.com/questions/10703932/bad-accelerometer-data-with-vibration"/>
              </a:rPr>
              <a:t>This Photo</a:t>
            </a:r>
            <a:r>
              <a:rPr lang="en-US" altLang="en-US" sz="900"/>
              <a:t> by Unknown Author is licensed under </a:t>
            </a:r>
            <a:r>
              <a:rPr lang="en-US" altLang="en-US" sz="900">
                <a:hlinkClick r:id="rId6" tooltip="https://creativecommons.org/licenses/by-sa/3.0/"/>
              </a:rPr>
              <a:t>CC BY-SA</a:t>
            </a:r>
            <a:endParaRPr lang="en-US" altLang="en-US" sz="900"/>
          </a:p>
        </p:txBody>
      </p:sp>
      <p:pic>
        <p:nvPicPr>
          <p:cNvPr id="4101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7EFD5591-3095-476F-BB3F-A4DA301BC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7" b="5853"/>
          <a:stretch>
            <a:fillRect/>
          </a:stretch>
        </p:blipFill>
        <p:spPr bwMode="auto">
          <a:xfrm>
            <a:off x="41275" y="2727325"/>
            <a:ext cx="5010150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7B06B7BB-782F-A415-1A35-0C921E231C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202" y="894432"/>
            <a:ext cx="5496761" cy="85023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>
            <a:extLst>
              <a:ext uri="{FF2B5EF4-FFF2-40B4-BE49-F238E27FC236}">
                <a16:creationId xmlns:a16="http://schemas.microsoft.com/office/drawing/2014/main" id="{784A66BC-ED7C-4816-A430-23459CBE9F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8013" cy="388938"/>
          </a:xfrm>
        </p:spPr>
        <p:txBody>
          <a:bodyPr/>
          <a:lstStyle/>
          <a:p>
            <a:r>
              <a:rPr lang="en-US" altLang="en-US"/>
              <a:t>MONITORING</a:t>
            </a:r>
          </a:p>
        </p:txBody>
      </p:sp>
      <p:pic>
        <p:nvPicPr>
          <p:cNvPr id="18435" name="Content Placeholder 7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A017005C-4DE2-4463-8DF5-994ABFE0FC5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22263"/>
            <a:ext cx="9144000" cy="3776662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B98BF-F3A0-4A0E-A6E5-E91CDE76A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4098925"/>
            <a:ext cx="9144000" cy="1019175"/>
          </a:xfrm>
        </p:spPr>
        <p:txBody>
          <a:bodyPr/>
          <a:lstStyle/>
          <a:p>
            <a:pPr marL="0" indent="0">
              <a:defRPr/>
            </a:pPr>
            <a:r>
              <a:rPr lang="en-US" dirty="0"/>
              <a:t>Monitor the machine states through dashboard</a:t>
            </a:r>
          </a:p>
          <a:p>
            <a:pPr>
              <a:buFont typeface="Times New Roman" panose="02020603050405020304" pitchFamily="18" charset="0"/>
              <a:buAutoNum type="arabicPeriod"/>
              <a:defRPr/>
            </a:pPr>
            <a:r>
              <a:rPr lang="en-US" dirty="0"/>
              <a:t>Trend     		2. Gauges  			3. History of machine 	4. FFT/timewave form </a:t>
            </a:r>
          </a:p>
          <a:p>
            <a:pPr marL="0" indent="0">
              <a:defRPr/>
            </a:pPr>
            <a:r>
              <a:rPr lang="en-US" dirty="0"/>
              <a:t>5. Reporting 		6. Maintenance index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:a16="http://schemas.microsoft.com/office/drawing/2014/main" id="{C19D4E97-FD82-47F0-94C7-7AC448319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350" y="173038"/>
            <a:ext cx="2432050" cy="1497012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23400" rIns="0" bIns="0">
            <a:spAutoFit/>
          </a:bodyPr>
          <a:lstStyle>
            <a:lvl1pPr marL="468313" indent="-228600">
              <a:tabLst>
                <a:tab pos="12700" algn="l"/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1pPr>
            <a:lvl2pPr>
              <a:tabLst>
                <a:tab pos="12700" algn="l"/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2pPr>
            <a:lvl3pPr>
              <a:tabLst>
                <a:tab pos="12700" algn="l"/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3pPr>
            <a:lvl4pPr>
              <a:tabLst>
                <a:tab pos="12700" algn="l"/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4pPr>
            <a:lvl5pPr>
              <a:tabLst>
                <a:tab pos="12700" algn="l"/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700" algn="l"/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700" algn="l"/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700" algn="l"/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700" algn="l"/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9pPr>
          </a:lstStyle>
          <a:p>
            <a:pPr marL="12700" indent="3175" eaLnBrk="1">
              <a:lnSpc>
                <a:spcPts val="1388"/>
              </a:lnSpc>
              <a:spcBef>
                <a:spcPts val="1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en-US" sz="1200" b="1" dirty="0">
                <a:latin typeface="Cambria" panose="02040503050406030204" pitchFamily="18" charset="0"/>
              </a:rPr>
              <a:t>FAULTS THAT CAN BE DIAGNOSED  (FFT BASED ANALYSIS)</a:t>
            </a:r>
          </a:p>
          <a:p>
            <a:pPr marL="12700" indent="3175" eaLnBrk="1">
              <a:spcBef>
                <a:spcPts val="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 sz="1200" dirty="0">
              <a:latin typeface="Cambria" panose="02040503050406030204" pitchFamily="18" charset="0"/>
            </a:endParaRPr>
          </a:p>
          <a:p>
            <a:pPr marL="12700" indent="3175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en-US" sz="1200" b="1" dirty="0">
                <a:latin typeface="Cambria" panose="02040503050406030204" pitchFamily="18" charset="0"/>
              </a:rPr>
              <a:t>Standard defects displayed</a:t>
            </a:r>
          </a:p>
          <a:p>
            <a:pPr eaLnBrk="1">
              <a:spcBef>
                <a:spcPts val="75"/>
              </a:spcBef>
              <a:buClr>
                <a:srgbClr val="000000"/>
              </a:buClr>
              <a:buSzPct val="100000"/>
              <a:buFont typeface="Symbol" panose="05050102010706020507" pitchFamily="18" charset="2"/>
              <a:buChar char=""/>
              <a:defRPr/>
            </a:pPr>
            <a:r>
              <a:rPr lang="en-US" altLang="en-US" sz="1200" dirty="0">
                <a:latin typeface="Cambria" panose="02040503050406030204" pitchFamily="18" charset="0"/>
              </a:rPr>
              <a:t>Looseness</a:t>
            </a:r>
          </a:p>
          <a:p>
            <a:pPr eaLnBrk="1">
              <a:spcBef>
                <a:spcPts val="50"/>
              </a:spcBef>
              <a:buClr>
                <a:srgbClr val="000000"/>
              </a:buClr>
              <a:buSzPct val="100000"/>
              <a:buFont typeface="Symbol" panose="05050102010706020507" pitchFamily="18" charset="2"/>
              <a:buChar char=""/>
              <a:defRPr/>
            </a:pPr>
            <a:r>
              <a:rPr lang="en-US" altLang="en-US" sz="1200" dirty="0">
                <a:latin typeface="Cambria" panose="02040503050406030204" pitchFamily="18" charset="0"/>
              </a:rPr>
              <a:t>Unbalance/Rub</a:t>
            </a:r>
          </a:p>
          <a:p>
            <a:pPr eaLnBrk="1">
              <a:spcBef>
                <a:spcPts val="50"/>
              </a:spcBef>
              <a:buClr>
                <a:srgbClr val="000000"/>
              </a:buClr>
              <a:buSzPct val="100000"/>
              <a:buFont typeface="Symbol" panose="05050102010706020507" pitchFamily="18" charset="2"/>
              <a:buChar char=""/>
              <a:defRPr/>
            </a:pPr>
            <a:r>
              <a:rPr lang="en-US" altLang="en-US" sz="1200" dirty="0">
                <a:latin typeface="Cambria" panose="02040503050406030204" pitchFamily="18" charset="0"/>
              </a:rPr>
              <a:t>Misalignment</a:t>
            </a:r>
          </a:p>
          <a:p>
            <a:pPr eaLnBrk="1">
              <a:spcBef>
                <a:spcPts val="75"/>
              </a:spcBef>
              <a:buClr>
                <a:srgbClr val="000000"/>
              </a:buClr>
              <a:buSzPct val="100000"/>
              <a:buFont typeface="Symbol" panose="05050102010706020507" pitchFamily="18" charset="2"/>
              <a:buChar char=""/>
              <a:defRPr/>
            </a:pPr>
            <a:r>
              <a:rPr lang="en-US" altLang="en-US" sz="1200" dirty="0">
                <a:latin typeface="Cambria" panose="02040503050406030204" pitchFamily="18" charset="0"/>
              </a:rPr>
              <a:t>Bearing Problems</a:t>
            </a: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B1605707-5147-49DD-B7A5-7BCABCF57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5238" y="977900"/>
            <a:ext cx="2462212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>
            <a:lvl1pPr marL="12700">
              <a:lnSpc>
                <a:spcPct val="8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lnSpc>
                <a:spcPct val="8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lnSpc>
                <a:spcPct val="8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lnSpc>
                <a:spcPct val="8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lnSpc>
                <a:spcPct val="8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>
              <a:lnSpc>
                <a:spcPct val="100000"/>
              </a:lnSpc>
              <a:spcBef>
                <a:spcPts val="100"/>
              </a:spcBef>
            </a:pPr>
            <a:r>
              <a:rPr lang="en-US" altLang="en-US" sz="1200" i="1">
                <a:solidFill>
                  <a:srgbClr val="343434"/>
                </a:solidFill>
                <a:latin typeface="Cambria" panose="02040503050406030204" pitchFamily="18" charset="0"/>
              </a:rPr>
              <a:t>Predefined </a:t>
            </a:r>
            <a:r>
              <a:rPr lang="en-US" altLang="en-US" sz="1200" i="1">
                <a:solidFill>
                  <a:srgbClr val="2C2C2C"/>
                </a:solidFill>
                <a:latin typeface="Cambria" panose="02040503050406030204" pitchFamily="18" charset="0"/>
              </a:rPr>
              <a:t>Spectrum </a:t>
            </a:r>
            <a:r>
              <a:rPr lang="en-US" altLang="en-US" sz="1200" i="1">
                <a:solidFill>
                  <a:srgbClr val="614442"/>
                </a:solidFill>
                <a:latin typeface="Cambria" panose="02040503050406030204" pitchFamily="18" charset="0"/>
              </a:rPr>
              <a:t>Analysis </a:t>
            </a:r>
            <a:r>
              <a:rPr lang="en-US" altLang="en-US" sz="1200" i="1">
                <a:solidFill>
                  <a:srgbClr val="775352"/>
                </a:solidFill>
                <a:latin typeface="Cambria" panose="02040503050406030204" pitchFamily="18" charset="0"/>
              </a:rPr>
              <a:t>is </a:t>
            </a:r>
            <a:r>
              <a:rPr lang="en-US" altLang="en-US" sz="1200" i="1">
                <a:solidFill>
                  <a:srgbClr val="5D2E2C"/>
                </a:solidFill>
                <a:latin typeface="Cambria" panose="02040503050406030204" pitchFamily="18" charset="0"/>
              </a:rPr>
              <a:t>Bands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6BF6516-85E7-463B-BDB1-71BA911CC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50" y="1828800"/>
            <a:ext cx="3360738" cy="171132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12600" rIns="0" bIns="0">
            <a:spAutoFit/>
          </a:bodyPr>
          <a:lstStyle>
            <a:lvl1pPr marL="679450" indent="-173038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9pPr>
          </a:lstStyle>
          <a:p>
            <a:pPr marL="12700" indent="0" eaLnBrk="1">
              <a:spcBef>
                <a:spcPts val="1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en-US" sz="1200" b="1" dirty="0">
                <a:latin typeface="Cambria" panose="02040503050406030204" pitchFamily="18" charset="0"/>
              </a:rPr>
              <a:t>Note – Analysis can also identify follow defects:-</a:t>
            </a:r>
          </a:p>
          <a:p>
            <a:pPr eaLnBrk="1">
              <a:spcBef>
                <a:spcPts val="75"/>
              </a:spcBef>
              <a:buClr>
                <a:srgbClr val="000000"/>
              </a:buClr>
              <a:buSzPct val="100000"/>
              <a:buFont typeface="Symbol" panose="05050102010706020507" pitchFamily="18" charset="2"/>
              <a:buChar char=""/>
              <a:defRPr/>
            </a:pPr>
            <a:r>
              <a:rPr lang="en-US" altLang="en-US" sz="1200" dirty="0">
                <a:latin typeface="Cambria" panose="02040503050406030204" pitchFamily="18" charset="0"/>
              </a:rPr>
              <a:t>Cavitation</a:t>
            </a:r>
          </a:p>
          <a:p>
            <a:pPr eaLnBrk="1">
              <a:spcBef>
                <a:spcPts val="50"/>
              </a:spcBef>
              <a:buClr>
                <a:srgbClr val="000000"/>
              </a:buClr>
              <a:buSzPct val="100000"/>
              <a:buFont typeface="Symbol" panose="05050102010706020507" pitchFamily="18" charset="2"/>
              <a:buChar char=""/>
              <a:defRPr/>
            </a:pPr>
            <a:r>
              <a:rPr lang="en-US" altLang="en-US" sz="1200" dirty="0">
                <a:latin typeface="Cambria" panose="02040503050406030204" pitchFamily="18" charset="0"/>
              </a:rPr>
              <a:t>Gear defect</a:t>
            </a:r>
          </a:p>
          <a:p>
            <a:pPr eaLnBrk="1">
              <a:spcBef>
                <a:spcPts val="50"/>
              </a:spcBef>
              <a:buClr>
                <a:srgbClr val="000000"/>
              </a:buClr>
              <a:buSzPct val="100000"/>
              <a:buFont typeface="Symbol" panose="05050102010706020507" pitchFamily="18" charset="2"/>
              <a:buChar char=""/>
              <a:defRPr/>
            </a:pPr>
            <a:r>
              <a:rPr lang="en-US" altLang="en-US" sz="1200" dirty="0">
                <a:latin typeface="Cambria" panose="02040503050406030204" pitchFamily="18" charset="0"/>
              </a:rPr>
              <a:t>Hydraulic issue</a:t>
            </a:r>
          </a:p>
          <a:p>
            <a:pPr eaLnBrk="1">
              <a:spcBef>
                <a:spcPts val="50"/>
              </a:spcBef>
              <a:buClr>
                <a:srgbClr val="000000"/>
              </a:buClr>
              <a:buSzPct val="100000"/>
              <a:buFont typeface="Symbol" panose="05050102010706020507" pitchFamily="18" charset="2"/>
              <a:buChar char=""/>
              <a:defRPr/>
            </a:pPr>
            <a:r>
              <a:rPr lang="en-US" altLang="en-US" sz="1200" dirty="0">
                <a:latin typeface="Cambria" panose="02040503050406030204" pitchFamily="18" charset="0"/>
              </a:rPr>
              <a:t>Bent shaft</a:t>
            </a:r>
          </a:p>
          <a:p>
            <a:pPr eaLnBrk="1">
              <a:spcBef>
                <a:spcPts val="75"/>
              </a:spcBef>
              <a:buClr>
                <a:srgbClr val="000000"/>
              </a:buClr>
              <a:buSzPct val="100000"/>
              <a:buFont typeface="Symbol" panose="05050102010706020507" pitchFamily="18" charset="2"/>
              <a:buChar char=""/>
              <a:defRPr/>
            </a:pPr>
            <a:r>
              <a:rPr lang="en-US" altLang="en-US" sz="1200" dirty="0">
                <a:latin typeface="Cambria" panose="02040503050406030204" pitchFamily="18" charset="0"/>
              </a:rPr>
              <a:t>Eccentricity</a:t>
            </a:r>
          </a:p>
          <a:p>
            <a:pPr eaLnBrk="1">
              <a:spcBef>
                <a:spcPts val="50"/>
              </a:spcBef>
              <a:buClr>
                <a:srgbClr val="000000"/>
              </a:buClr>
              <a:buSzPct val="100000"/>
              <a:buFont typeface="Symbol" panose="05050102010706020507" pitchFamily="18" charset="2"/>
              <a:buChar char=""/>
              <a:defRPr/>
            </a:pPr>
            <a:r>
              <a:rPr lang="en-US" altLang="en-US" sz="1200" dirty="0">
                <a:latin typeface="Cambria" panose="02040503050406030204" pitchFamily="18" charset="0"/>
              </a:rPr>
              <a:t>Pully defect</a:t>
            </a:r>
          </a:p>
          <a:p>
            <a:pPr eaLnBrk="1">
              <a:spcBef>
                <a:spcPts val="50"/>
              </a:spcBef>
              <a:buClr>
                <a:srgbClr val="000000"/>
              </a:buClr>
              <a:buSzPct val="100000"/>
              <a:buFont typeface="Symbol" panose="05050102010706020507" pitchFamily="18" charset="2"/>
              <a:buChar char=""/>
              <a:defRPr/>
            </a:pPr>
            <a:r>
              <a:rPr lang="en-US" altLang="en-US" sz="1200" dirty="0">
                <a:latin typeface="Cambria" panose="02040503050406030204" pitchFamily="18" charset="0"/>
              </a:rPr>
              <a:t>Resonance</a:t>
            </a:r>
          </a:p>
          <a:p>
            <a:pPr eaLnBrk="1">
              <a:spcBef>
                <a:spcPts val="50"/>
              </a:spcBef>
              <a:buClr>
                <a:srgbClr val="000000"/>
              </a:buClr>
              <a:buSzPct val="100000"/>
              <a:buFont typeface="Symbol" panose="05050102010706020507" pitchFamily="18" charset="2"/>
              <a:buChar char=""/>
              <a:defRPr/>
            </a:pPr>
            <a:r>
              <a:rPr lang="en-US" altLang="en-US" sz="1200" dirty="0">
                <a:latin typeface="Cambria" panose="02040503050406030204" pitchFamily="18" charset="0"/>
              </a:rPr>
              <a:t>Structural issue</a:t>
            </a:r>
          </a:p>
        </p:txBody>
      </p:sp>
      <p:sp>
        <p:nvSpPr>
          <p:cNvPr id="19461" name="Rectangle 4">
            <a:extLst>
              <a:ext uri="{FF2B5EF4-FFF2-40B4-BE49-F238E27FC236}">
                <a16:creationId xmlns:a16="http://schemas.microsoft.com/office/drawing/2014/main" id="{140FCABA-14D2-4E1B-AE6C-DA0AE5D09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432175"/>
            <a:ext cx="488950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>
            <a:lvl1pPr marL="12700">
              <a:lnSpc>
                <a:spcPct val="8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lnSpc>
                <a:spcPct val="8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lnSpc>
                <a:spcPct val="8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lnSpc>
                <a:spcPct val="8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lnSpc>
                <a:spcPct val="8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>
              <a:lnSpc>
                <a:spcPct val="100000"/>
              </a:lnSpc>
              <a:spcBef>
                <a:spcPts val="100"/>
              </a:spcBef>
            </a:pPr>
            <a:r>
              <a:rPr lang="en-US" altLang="en-US" sz="1200">
                <a:solidFill>
                  <a:srgbClr val="414141"/>
                </a:solidFill>
                <a:latin typeface="Cambria" panose="02040503050406030204" pitchFamily="18" charset="0"/>
              </a:rPr>
              <a:t>10000</a:t>
            </a:r>
          </a:p>
        </p:txBody>
      </p:sp>
      <p:sp>
        <p:nvSpPr>
          <p:cNvPr id="19462" name="Rectangle 5">
            <a:extLst>
              <a:ext uri="{FF2B5EF4-FFF2-40B4-BE49-F238E27FC236}">
                <a16:creationId xmlns:a16="http://schemas.microsoft.com/office/drawing/2014/main" id="{9DA8D2B5-347D-41D4-A26C-FB5A6874E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5938" y="4479925"/>
            <a:ext cx="3692525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>
            <a:lvl1pPr marL="12700">
              <a:lnSpc>
                <a:spcPct val="8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lnSpc>
                <a:spcPct val="8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lnSpc>
                <a:spcPct val="8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lnSpc>
                <a:spcPct val="8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lnSpc>
                <a:spcPct val="8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>
              <a:lnSpc>
                <a:spcPct val="100000"/>
              </a:lnSpc>
              <a:spcBef>
                <a:spcPts val="100"/>
              </a:spcBef>
            </a:pPr>
            <a:r>
              <a:rPr lang="en-US" altLang="en-US" sz="1200">
                <a:solidFill>
                  <a:srgbClr val="449A6D"/>
                </a:solidFill>
                <a:latin typeface="Cambria" panose="02040503050406030204" pitchFamily="18" charset="0"/>
              </a:rPr>
              <a:t>ROOT </a:t>
            </a:r>
            <a:r>
              <a:rPr lang="en-US" altLang="en-US" sz="1200">
                <a:solidFill>
                  <a:srgbClr val="63A480"/>
                </a:solidFill>
                <a:latin typeface="Cambria" panose="02040503050406030204" pitchFamily="18" charset="0"/>
              </a:rPr>
              <a:t>CAUSE </a:t>
            </a:r>
            <a:r>
              <a:rPr lang="en-US" altLang="en-US" sz="1200">
                <a:solidFill>
                  <a:srgbClr val="2C9967"/>
                </a:solidFill>
                <a:latin typeface="Cambria" panose="02040503050406030204" pitchFamily="18" charset="0"/>
              </a:rPr>
              <a:t>ANALYTICS </a:t>
            </a:r>
            <a:r>
              <a:rPr lang="en-US" altLang="en-US" sz="1200">
                <a:solidFill>
                  <a:srgbClr val="33AD77"/>
                </a:solidFill>
                <a:latin typeface="Cambria" panose="02040503050406030204" pitchFamily="18" charset="0"/>
              </a:rPr>
              <a:t>IN </a:t>
            </a:r>
            <a:r>
              <a:rPr lang="en-US" altLang="en-US" sz="1200">
                <a:solidFill>
                  <a:srgbClr val="3A9067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sz="1200">
                <a:solidFill>
                  <a:srgbClr val="46A875"/>
                </a:solidFill>
                <a:latin typeface="Cambria" panose="02040503050406030204" pitchFamily="18" charset="0"/>
              </a:rPr>
              <a:t>FREQUENCY </a:t>
            </a:r>
            <a:r>
              <a:rPr lang="en-US" altLang="en-US" sz="1200">
                <a:solidFill>
                  <a:srgbClr val="0DA05B"/>
                </a:solidFill>
                <a:latin typeface="Cambria" panose="02040503050406030204" pitchFamily="18" charset="0"/>
              </a:rPr>
              <a:t>DOMAIN</a:t>
            </a:r>
          </a:p>
        </p:txBody>
      </p:sp>
      <p:pic>
        <p:nvPicPr>
          <p:cNvPr id="19463" name="Picture 6">
            <a:extLst>
              <a:ext uri="{FF2B5EF4-FFF2-40B4-BE49-F238E27FC236}">
                <a16:creationId xmlns:a16="http://schemas.microsoft.com/office/drawing/2014/main" id="{5C691063-5483-464D-9E67-0267AA03E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38" y="3484563"/>
            <a:ext cx="288925" cy="12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4" name="Picture 7">
            <a:extLst>
              <a:ext uri="{FF2B5EF4-FFF2-40B4-BE49-F238E27FC236}">
                <a16:creationId xmlns:a16="http://schemas.microsoft.com/office/drawing/2014/main" id="{F16EA97F-DDF4-4EE1-96DB-C491AE303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25" y="3462338"/>
            <a:ext cx="32226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5" name="Picture 8">
            <a:extLst>
              <a:ext uri="{FF2B5EF4-FFF2-40B4-BE49-F238E27FC236}">
                <a16:creationId xmlns:a16="http://schemas.microsoft.com/office/drawing/2014/main" id="{B4965000-F3FD-4BF1-97C6-4B04EEAEB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0"/>
          <a:stretch>
            <a:fillRect/>
          </a:stretch>
        </p:blipFill>
        <p:spPr bwMode="auto">
          <a:xfrm>
            <a:off x="3679825" y="1295400"/>
            <a:ext cx="52070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847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6" name="Picture 9">
            <a:extLst>
              <a:ext uri="{FF2B5EF4-FFF2-40B4-BE49-F238E27FC236}">
                <a16:creationId xmlns:a16="http://schemas.microsoft.com/office/drawing/2014/main" id="{739492F4-9DB9-45B8-9D8C-E1D907D11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850" y="3767138"/>
            <a:ext cx="725488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>
            <a:extLst>
              <a:ext uri="{FF2B5EF4-FFF2-40B4-BE49-F238E27FC236}">
                <a16:creationId xmlns:a16="http://schemas.microsoft.com/office/drawing/2014/main" id="{3CDCBCA9-27F2-4B0F-AC5B-8FABF30579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2700" y="423863"/>
            <a:ext cx="4452938" cy="871537"/>
          </a:xfrm>
        </p:spPr>
        <p:txBody>
          <a:bodyPr tIns="12600"/>
          <a:lstStyle/>
          <a:p>
            <a:pPr marL="12700" algn="l" eaLnBrk="1">
              <a:lnSpc>
                <a:spcPct val="100000"/>
              </a:lnSpc>
              <a:spcBef>
                <a:spcPts val="1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altLang="en-US" b="1">
                <a:solidFill>
                  <a:srgbClr val="49ACC5"/>
                </a:solidFill>
                <a:latin typeface="Arial" panose="020B0604020202020204" pitchFamily="34" charset="0"/>
              </a:rPr>
              <a:t>CASESTUDY: MOTOR (CHILLER PLANT)</a:t>
            </a:r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1BB68AD6-DABC-4888-99EF-191BFFC40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811213"/>
            <a:ext cx="8559800" cy="3386137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12600" rIns="0" bIns="0">
            <a:spAutoFit/>
          </a:bodyPr>
          <a:lstStyle>
            <a:lvl1pPr marL="200025" indent="-173038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9pPr>
          </a:lstStyle>
          <a:p>
            <a:pPr marL="26988" indent="0" eaLnBrk="1">
              <a:lnSpc>
                <a:spcPts val="1375"/>
              </a:lnSpc>
              <a:spcBef>
                <a:spcPts val="1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en-US" sz="1200" b="1" u="sng" dirty="0">
                <a:latin typeface="Cambria" panose="02040503050406030204" pitchFamily="18" charset="0"/>
              </a:rPr>
              <a:t>Background</a:t>
            </a:r>
          </a:p>
          <a:p>
            <a:pPr eaLnBrk="1">
              <a:lnSpc>
                <a:spcPts val="1375"/>
              </a:lnSpc>
              <a:buClr>
                <a:srgbClr val="000000"/>
              </a:buClr>
              <a:buSzPct val="92000"/>
              <a:buFont typeface="Wingdings" panose="05000000000000000000" pitchFamily="2" charset="2"/>
              <a:buChar char=""/>
              <a:defRPr/>
            </a:pPr>
            <a:r>
              <a:rPr lang="en-US" altLang="en-US" sz="1200" dirty="0">
                <a:latin typeface="Cambria" panose="02040503050406030204" pitchFamily="18" charset="0"/>
              </a:rPr>
              <a:t>A Plastic Fabric Manufacture for agriculture goods has a motor which drives Chiller Circulating Pump in the plant.</a:t>
            </a:r>
          </a:p>
          <a:p>
            <a:pPr marL="26988" indent="0" eaLnBrk="1">
              <a:lnSpc>
                <a:spcPts val="1400"/>
              </a:lnSpc>
              <a:spcBef>
                <a:spcPts val="188"/>
              </a:spcBef>
              <a:defRPr/>
            </a:pPr>
            <a:r>
              <a:rPr lang="en-US" altLang="en-US" sz="1200" b="1" u="sng" dirty="0">
                <a:latin typeface="Cambria" panose="02040503050406030204" pitchFamily="18" charset="0"/>
              </a:rPr>
              <a:t>Need</a:t>
            </a:r>
          </a:p>
          <a:p>
            <a:pPr marL="185738" indent="-157163" eaLnBrk="1">
              <a:lnSpc>
                <a:spcPts val="1388"/>
              </a:lnSpc>
              <a:spcBef>
                <a:spcPts val="63"/>
              </a:spcBef>
              <a:buClr>
                <a:srgbClr val="000000"/>
              </a:buClr>
              <a:buSzPct val="92000"/>
              <a:buFont typeface="Wingdings" panose="05000000000000000000" pitchFamily="2" charset="2"/>
              <a:buChar char=""/>
              <a:defRPr/>
            </a:pPr>
            <a:r>
              <a:rPr lang="en-US" altLang="en-US" sz="1200" dirty="0">
                <a:latin typeface="Cambria" panose="02040503050406030204" pitchFamily="18" charset="0"/>
              </a:rPr>
              <a:t>Real time Monitoring of the motor located in the basement of the plant was essential to ensure the Pump operation is smooth and  subsequently achieve the production target.</a:t>
            </a:r>
          </a:p>
          <a:p>
            <a:pPr marL="26988" indent="0" eaLnBrk="1">
              <a:lnSpc>
                <a:spcPts val="1238"/>
              </a:lnSpc>
              <a:defRPr/>
            </a:pPr>
            <a:r>
              <a:rPr lang="en-US" altLang="en-US" sz="1200" b="1" u="sng" dirty="0">
                <a:latin typeface="Cambria" panose="02040503050406030204" pitchFamily="18" charset="0"/>
              </a:rPr>
              <a:t>Challenge</a:t>
            </a:r>
          </a:p>
          <a:p>
            <a:pPr eaLnBrk="1">
              <a:lnSpc>
                <a:spcPts val="1388"/>
              </a:lnSpc>
              <a:buClr>
                <a:srgbClr val="000000"/>
              </a:buClr>
              <a:buSzPct val="92000"/>
              <a:buFont typeface="Wingdings" panose="05000000000000000000" pitchFamily="2" charset="2"/>
              <a:buChar char=""/>
              <a:defRPr/>
            </a:pPr>
            <a:r>
              <a:rPr lang="en-US" altLang="en-US" sz="1200" dirty="0">
                <a:latin typeface="Cambria" panose="02040503050406030204" pitchFamily="18" charset="0"/>
              </a:rPr>
              <a:t>Sudden Failure of motor causing shut down of chiller leading to production losses.</a:t>
            </a:r>
          </a:p>
          <a:p>
            <a:pPr marL="26988" indent="0" eaLnBrk="1">
              <a:lnSpc>
                <a:spcPts val="1375"/>
              </a:lnSpc>
              <a:spcBef>
                <a:spcPts val="175"/>
              </a:spcBef>
              <a:defRPr/>
            </a:pPr>
            <a:r>
              <a:rPr lang="en-US" altLang="en-US" sz="1200" b="1" u="sng" dirty="0">
                <a:latin typeface="Cambria" panose="02040503050406030204" pitchFamily="18" charset="0"/>
              </a:rPr>
              <a:t>Solution</a:t>
            </a:r>
          </a:p>
          <a:p>
            <a:pPr marL="185738" eaLnBrk="1">
              <a:lnSpc>
                <a:spcPts val="1313"/>
              </a:lnSpc>
              <a:buClr>
                <a:srgbClr val="000000"/>
              </a:buClr>
              <a:buSzPct val="92000"/>
              <a:buFont typeface="Wingdings" panose="05000000000000000000" pitchFamily="2" charset="2"/>
              <a:buChar char=""/>
              <a:defRPr/>
            </a:pPr>
            <a:r>
              <a:rPr lang="en-US" altLang="en-US" sz="1200" dirty="0">
                <a:latin typeface="Cambria" panose="02040503050406030204" pitchFamily="18" charset="0"/>
              </a:rPr>
              <a:t>IU has installed IDE </a:t>
            </a:r>
            <a:r>
              <a:rPr lang="en-US" altLang="en-US" sz="1200" b="1" dirty="0">
                <a:latin typeface="Cambria" panose="02040503050406030204" pitchFamily="18" charset="0"/>
              </a:rPr>
              <a:t>“vEdge” </a:t>
            </a:r>
            <a:r>
              <a:rPr lang="en-US" altLang="en-US" sz="1200" dirty="0">
                <a:latin typeface="Cambria" panose="02040503050406030204" pitchFamily="18" charset="0"/>
              </a:rPr>
              <a:t>on the motor connected to the Pump so that the equipment data can be seen on a real-time basis</a:t>
            </a:r>
          </a:p>
          <a:p>
            <a:pPr marL="26988" indent="0" eaLnBrk="1">
              <a:lnSpc>
                <a:spcPts val="1313"/>
              </a:lnSpc>
              <a:defRPr/>
            </a:pPr>
            <a:r>
              <a:rPr lang="en-US" altLang="en-US" sz="1200" b="1" u="sng" dirty="0">
                <a:latin typeface="Cambria" panose="02040503050406030204" pitchFamily="18" charset="0"/>
              </a:rPr>
              <a:t>Results</a:t>
            </a:r>
          </a:p>
          <a:p>
            <a:pPr eaLnBrk="1">
              <a:lnSpc>
                <a:spcPts val="1350"/>
              </a:lnSpc>
              <a:buClr>
                <a:srgbClr val="000000"/>
              </a:buClr>
              <a:buSzPct val="92000"/>
              <a:buFont typeface="Wingdings" panose="05000000000000000000" pitchFamily="2" charset="2"/>
              <a:buChar char=""/>
              <a:defRPr/>
            </a:pPr>
            <a:r>
              <a:rPr lang="en-US" altLang="en-US" sz="1200" dirty="0">
                <a:latin typeface="Cambria" panose="02040503050406030204" pitchFamily="18" charset="0"/>
              </a:rPr>
              <a:t>After a fortnight, the IDE </a:t>
            </a:r>
            <a:r>
              <a:rPr lang="en-US" altLang="en-US" sz="1200" b="1" dirty="0">
                <a:latin typeface="Cambria" panose="02040503050406030204" pitchFamily="18" charset="0"/>
              </a:rPr>
              <a:t>“vEdge” </a:t>
            </a:r>
            <a:r>
              <a:rPr lang="en-US" altLang="en-US" sz="1200" dirty="0">
                <a:latin typeface="Cambria" panose="02040503050406030204" pitchFamily="18" charset="0"/>
              </a:rPr>
              <a:t>noticed high vibrations on the motor, resulting alerts.</a:t>
            </a:r>
          </a:p>
          <a:p>
            <a:pPr eaLnBrk="1">
              <a:lnSpc>
                <a:spcPts val="1388"/>
              </a:lnSpc>
              <a:spcBef>
                <a:spcPts val="63"/>
              </a:spcBef>
              <a:buClr>
                <a:srgbClr val="000000"/>
              </a:buClr>
              <a:buSzPct val="92000"/>
              <a:buFont typeface="Wingdings" panose="05000000000000000000" pitchFamily="2" charset="2"/>
              <a:buChar char=""/>
              <a:defRPr/>
            </a:pPr>
            <a:r>
              <a:rPr lang="en-US" altLang="en-US" sz="1200" dirty="0">
                <a:latin typeface="Cambria" panose="02040503050406030204" pitchFamily="18" charset="0"/>
              </a:rPr>
              <a:t>The trend generated, indicated that the rise in the vibrations was due to the loosening of the nuts and  bolts, causing foundation issues in the motor.</a:t>
            </a:r>
          </a:p>
          <a:p>
            <a:pPr marL="26988" indent="0" eaLnBrk="1">
              <a:lnSpc>
                <a:spcPts val="1375"/>
              </a:lnSpc>
              <a:spcBef>
                <a:spcPts val="1238"/>
              </a:spcBef>
              <a:defRPr/>
            </a:pPr>
            <a:r>
              <a:rPr lang="en-US" altLang="en-US" sz="1200" b="1" u="sng" dirty="0">
                <a:latin typeface="Cambria" panose="02040503050406030204" pitchFamily="18" charset="0"/>
              </a:rPr>
              <a:t>Value Driven</a:t>
            </a:r>
          </a:p>
          <a:p>
            <a:pPr eaLnBrk="1">
              <a:lnSpc>
                <a:spcPts val="1313"/>
              </a:lnSpc>
              <a:buClr>
                <a:srgbClr val="000000"/>
              </a:buClr>
              <a:buSzPct val="92000"/>
              <a:buFont typeface="Wingdings" panose="05000000000000000000" pitchFamily="2" charset="2"/>
              <a:buChar char=""/>
              <a:defRPr/>
            </a:pPr>
            <a:r>
              <a:rPr lang="en-US" altLang="en-US" sz="1200" dirty="0">
                <a:latin typeface="Cambria" panose="02040503050406030204" pitchFamily="18" charset="0"/>
              </a:rPr>
              <a:t>Avoided production loss of approximately USD 26 Thousand per day in the Plant.</a:t>
            </a:r>
          </a:p>
          <a:p>
            <a:pPr eaLnBrk="1">
              <a:lnSpc>
                <a:spcPts val="1313"/>
              </a:lnSpc>
              <a:buClr>
                <a:srgbClr val="000000"/>
              </a:buClr>
              <a:buSzPct val="92000"/>
              <a:buFont typeface="Wingdings" panose="05000000000000000000" pitchFamily="2" charset="2"/>
              <a:buChar char=""/>
              <a:defRPr/>
            </a:pPr>
            <a:r>
              <a:rPr lang="en-US" altLang="en-US" sz="1200" dirty="0">
                <a:latin typeface="Cambria" panose="02040503050406030204" pitchFamily="18" charset="0"/>
              </a:rPr>
              <a:t>Saving USD 27 Hundred which was the estimated cost of the customized Circulating Chiller Pump.</a:t>
            </a:r>
          </a:p>
          <a:p>
            <a:pPr eaLnBrk="1">
              <a:lnSpc>
                <a:spcPts val="1325"/>
              </a:lnSpc>
              <a:buClr>
                <a:srgbClr val="000000"/>
              </a:buClr>
              <a:buSzPct val="92000"/>
              <a:buFont typeface="Wingdings" panose="05000000000000000000" pitchFamily="2" charset="2"/>
              <a:buChar char=""/>
              <a:defRPr/>
            </a:pPr>
            <a:r>
              <a:rPr lang="en-US" altLang="en-US" sz="1200" dirty="0">
                <a:latin typeface="Cambria" panose="02040503050406030204" pitchFamily="18" charset="0"/>
              </a:rPr>
              <a:t>Preventing breakdown in Lamination Plant.</a:t>
            </a:r>
          </a:p>
          <a:p>
            <a:pPr eaLnBrk="1">
              <a:lnSpc>
                <a:spcPts val="1388"/>
              </a:lnSpc>
              <a:buClr>
                <a:srgbClr val="000000"/>
              </a:buClr>
              <a:buSzPct val="92000"/>
              <a:buFont typeface="Wingdings" panose="05000000000000000000" pitchFamily="2" charset="2"/>
              <a:buChar char=""/>
              <a:defRPr/>
            </a:pPr>
            <a:r>
              <a:rPr lang="en-US" altLang="en-US" sz="1200" dirty="0">
                <a:latin typeface="Cambria" panose="02040503050406030204" pitchFamily="18" charset="0"/>
              </a:rPr>
              <a:t>Ensuring consistent operation of the Production Plant.</a:t>
            </a:r>
          </a:p>
        </p:txBody>
      </p:sp>
      <p:pic>
        <p:nvPicPr>
          <p:cNvPr id="21508" name="Picture 3">
            <a:extLst>
              <a:ext uri="{FF2B5EF4-FFF2-40B4-BE49-F238E27FC236}">
                <a16:creationId xmlns:a16="http://schemas.microsoft.com/office/drawing/2014/main" id="{6FAD2598-28EB-4DCA-B330-7580951F5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88" y="3032125"/>
            <a:ext cx="1316037" cy="169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>
            <a:extLst>
              <a:ext uri="{FF2B5EF4-FFF2-40B4-BE49-F238E27FC236}">
                <a16:creationId xmlns:a16="http://schemas.microsoft.com/office/drawing/2014/main" id="{1461CBF0-869E-4002-B745-E7AB94ABC5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2700" y="603250"/>
            <a:ext cx="9156700" cy="871538"/>
          </a:xfrm>
        </p:spPr>
        <p:txBody>
          <a:bodyPr tIns="12600"/>
          <a:lstStyle/>
          <a:p>
            <a:pPr marL="12700" algn="l" eaLnBrk="1">
              <a:lnSpc>
                <a:spcPct val="100000"/>
              </a:lnSpc>
              <a:spcBef>
                <a:spcPts val="100"/>
              </a:spcBef>
              <a:tabLst>
                <a:tab pos="9156700" algn="l"/>
              </a:tabLst>
            </a:pPr>
            <a:r>
              <a:rPr lang="en-US" altLang="en-US" b="1">
                <a:solidFill>
                  <a:srgbClr val="49ACC5"/>
                </a:solidFill>
                <a:latin typeface="Arial" panose="020B0604020202020204" pitchFamily="34" charset="0"/>
              </a:rPr>
              <a:t>   CASESTUDY: GEARBOX (PAPER INDUSTRY)	</a:t>
            </a: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A9C50AAE-0E5C-4801-9F40-F7B2A8C2E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50" y="1228725"/>
            <a:ext cx="8916988" cy="347821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12600" rIns="0" bIns="0">
            <a:spAutoFit/>
          </a:bodyPr>
          <a:lstStyle>
            <a:lvl1pPr marL="182563" indent="-157163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9pPr>
          </a:lstStyle>
          <a:p>
            <a:pPr marL="25400" indent="0" eaLnBrk="1">
              <a:lnSpc>
                <a:spcPts val="1400"/>
              </a:lnSpc>
              <a:spcBef>
                <a:spcPts val="1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en-US" sz="1200" b="1" u="sng" dirty="0">
                <a:latin typeface="Cambria" panose="02040503050406030204" pitchFamily="18" charset="0"/>
              </a:rPr>
              <a:t>Background</a:t>
            </a:r>
          </a:p>
          <a:p>
            <a:pPr eaLnBrk="1">
              <a:lnSpc>
                <a:spcPts val="1388"/>
              </a:lnSpc>
              <a:spcBef>
                <a:spcPts val="50"/>
              </a:spcBef>
              <a:buClr>
                <a:srgbClr val="000000"/>
              </a:buClr>
              <a:buSzPct val="92000"/>
              <a:buFont typeface="Wingdings" panose="05000000000000000000" pitchFamily="2" charset="2"/>
              <a:buChar char=""/>
              <a:defRPr/>
            </a:pPr>
            <a:r>
              <a:rPr lang="en-US" altLang="en-US" sz="1200" dirty="0">
                <a:latin typeface="Cambria" panose="02040503050406030204" pitchFamily="18" charset="0"/>
              </a:rPr>
              <a:t>A global leading Indian paper manufacturing company has a calendar machine run by a motor with a shaft mounted gearbox connected  to the roller.</a:t>
            </a:r>
          </a:p>
          <a:p>
            <a:pPr eaLnBrk="1">
              <a:spcBef>
                <a:spcPts val="38"/>
              </a:spcBef>
              <a:defRPr/>
            </a:pPr>
            <a:endParaRPr lang="en-US" altLang="en-US" sz="1100" dirty="0">
              <a:latin typeface="Cambria" panose="02040503050406030204" pitchFamily="18" charset="0"/>
            </a:endParaRPr>
          </a:p>
          <a:p>
            <a:pPr marL="25400" indent="0" eaLnBrk="1">
              <a:lnSpc>
                <a:spcPts val="1375"/>
              </a:lnSpc>
              <a:spcBef>
                <a:spcPts val="13"/>
              </a:spcBef>
              <a:defRPr/>
            </a:pPr>
            <a:r>
              <a:rPr lang="en-US" altLang="en-US" sz="1200" b="1" u="sng" dirty="0">
                <a:latin typeface="Cambria" panose="02040503050406030204" pitchFamily="18" charset="0"/>
              </a:rPr>
              <a:t>Need</a:t>
            </a:r>
          </a:p>
          <a:p>
            <a:pPr marL="185738" indent="-173038" eaLnBrk="1">
              <a:lnSpc>
                <a:spcPts val="1375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"/>
              <a:defRPr/>
            </a:pPr>
            <a:r>
              <a:rPr lang="en-US" altLang="en-US" sz="1200" dirty="0">
                <a:latin typeface="Cambria" panose="02040503050406030204" pitchFamily="18" charset="0"/>
              </a:rPr>
              <a:t>To monitor &amp; give insights on Unplanned downtime of gearbox which affected the Paper quality and the production goals</a:t>
            </a:r>
          </a:p>
          <a:p>
            <a:pPr marL="25400" indent="0" eaLnBrk="1">
              <a:lnSpc>
                <a:spcPts val="1375"/>
              </a:lnSpc>
              <a:spcBef>
                <a:spcPts val="188"/>
              </a:spcBef>
              <a:defRPr/>
            </a:pPr>
            <a:r>
              <a:rPr lang="en-US" altLang="en-US" sz="1200" b="1" u="sng" dirty="0">
                <a:latin typeface="Cambria" panose="02040503050406030204" pitchFamily="18" charset="0"/>
              </a:rPr>
              <a:t>Challenge</a:t>
            </a:r>
          </a:p>
          <a:p>
            <a:pPr marL="195263" indent="-169863" eaLnBrk="1">
              <a:lnSpc>
                <a:spcPts val="1375"/>
              </a:lnSpc>
              <a:buClr>
                <a:srgbClr val="000000"/>
              </a:buClr>
              <a:buSzPct val="92000"/>
              <a:buFont typeface="Wingdings" panose="05000000000000000000" pitchFamily="2" charset="2"/>
              <a:buChar char=""/>
              <a:defRPr/>
            </a:pPr>
            <a:r>
              <a:rPr lang="en-US" altLang="en-US" sz="1200" dirty="0">
                <a:latin typeface="Cambria" panose="02040503050406030204" pitchFamily="18" charset="0"/>
              </a:rPr>
              <a:t>In spite of scheduled preventive maintenance, the root cause of the frequent failure of gearbox was unknown.</a:t>
            </a:r>
          </a:p>
          <a:p>
            <a:pPr marL="25400" indent="0" eaLnBrk="1">
              <a:lnSpc>
                <a:spcPts val="1388"/>
              </a:lnSpc>
              <a:spcBef>
                <a:spcPts val="950"/>
              </a:spcBef>
              <a:defRPr/>
            </a:pPr>
            <a:r>
              <a:rPr lang="en-US" altLang="en-US" sz="1200" b="1" u="sng" dirty="0">
                <a:latin typeface="Cambria" panose="02040503050406030204" pitchFamily="18" charset="0"/>
              </a:rPr>
              <a:t>Solution</a:t>
            </a:r>
          </a:p>
          <a:p>
            <a:pPr marL="185738" indent="-173038" eaLnBrk="1">
              <a:lnSpc>
                <a:spcPts val="1313"/>
              </a:lnSpc>
              <a:spcBef>
                <a:spcPts val="1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"/>
              <a:defRPr/>
            </a:pPr>
            <a:r>
              <a:rPr lang="en-US" altLang="en-US" sz="1200" dirty="0">
                <a:latin typeface="Cambria" panose="02040503050406030204" pitchFamily="18" charset="0"/>
              </a:rPr>
              <a:t>IDE </a:t>
            </a:r>
            <a:r>
              <a:rPr lang="en-US" altLang="en-US" sz="1200" b="1" dirty="0">
                <a:latin typeface="Cambria" panose="02040503050406030204" pitchFamily="18" charset="0"/>
              </a:rPr>
              <a:t>“vEdge” </a:t>
            </a:r>
            <a:r>
              <a:rPr lang="en-US" altLang="en-US" sz="1200" dirty="0">
                <a:latin typeface="Cambria" panose="02040503050406030204" pitchFamily="18" charset="0"/>
              </a:rPr>
              <a:t>was installed at the bearing location supporting the output shaft of the gearbox to capture tri-axial vibrations,  temperature, and acoustics in real-time</a:t>
            </a:r>
          </a:p>
          <a:p>
            <a:pPr marL="25400" indent="0" eaLnBrk="1">
              <a:lnSpc>
                <a:spcPts val="1250"/>
              </a:lnSpc>
              <a:defRPr/>
            </a:pPr>
            <a:r>
              <a:rPr lang="en-US" altLang="en-US" sz="1200" b="1" u="sng" dirty="0">
                <a:latin typeface="Cambria" panose="02040503050406030204" pitchFamily="18" charset="0"/>
              </a:rPr>
              <a:t>Results</a:t>
            </a:r>
          </a:p>
          <a:p>
            <a:pPr marL="195263" indent="-169863" eaLnBrk="1">
              <a:lnSpc>
                <a:spcPts val="1300"/>
              </a:lnSpc>
              <a:buClr>
                <a:srgbClr val="000000"/>
              </a:buClr>
              <a:buSzPct val="92000"/>
              <a:buFont typeface="Wingdings" panose="05000000000000000000" pitchFamily="2" charset="2"/>
              <a:buChar char=""/>
              <a:defRPr/>
            </a:pPr>
            <a:r>
              <a:rPr lang="en-US" altLang="en-US" sz="1200" dirty="0">
                <a:latin typeface="Cambria" panose="02040503050406030204" pitchFamily="18" charset="0"/>
              </a:rPr>
              <a:t>After a 48 hours of deployment, the IDE </a:t>
            </a:r>
            <a:r>
              <a:rPr lang="en-US" altLang="en-US" sz="1200" b="1" dirty="0">
                <a:latin typeface="Cambria" panose="02040503050406030204" pitchFamily="18" charset="0"/>
              </a:rPr>
              <a:t>“vEdge” </a:t>
            </a:r>
            <a:r>
              <a:rPr lang="en-US" altLang="en-US" sz="1200" dirty="0">
                <a:latin typeface="Cambria" panose="02040503050406030204" pitchFamily="18" charset="0"/>
              </a:rPr>
              <a:t>noticed a steady rise in vibrations levels.</a:t>
            </a:r>
          </a:p>
          <a:p>
            <a:pPr marL="195263" indent="-169863" eaLnBrk="1">
              <a:lnSpc>
                <a:spcPts val="1313"/>
              </a:lnSpc>
              <a:buClr>
                <a:srgbClr val="000000"/>
              </a:buClr>
              <a:buSzPct val="92000"/>
              <a:buFont typeface="Wingdings" panose="05000000000000000000" pitchFamily="2" charset="2"/>
              <a:buChar char=""/>
              <a:defRPr/>
            </a:pPr>
            <a:r>
              <a:rPr lang="en-US" altLang="en-US" sz="1200" dirty="0">
                <a:latin typeface="Cambria" panose="02040503050406030204" pitchFamily="18" charset="0"/>
              </a:rPr>
              <a:t>Real-time data through Fast Fourier Transform (FFT) indicated significant coupling misalignment.</a:t>
            </a:r>
          </a:p>
          <a:p>
            <a:pPr marL="195263" indent="-169863" eaLnBrk="1">
              <a:lnSpc>
                <a:spcPts val="1325"/>
              </a:lnSpc>
              <a:buClr>
                <a:srgbClr val="000000"/>
              </a:buClr>
              <a:buSzPct val="92000"/>
              <a:buFont typeface="Wingdings" panose="05000000000000000000" pitchFamily="2" charset="2"/>
              <a:buChar char=""/>
              <a:defRPr/>
            </a:pPr>
            <a:r>
              <a:rPr lang="en-US" altLang="en-US" sz="1200" dirty="0">
                <a:latin typeface="Cambria" panose="02040503050406030204" pitchFamily="18" charset="0"/>
              </a:rPr>
              <a:t>The spectrum displayed high 1X peak as a result of angular misalignment attributed to coupling wear.</a:t>
            </a:r>
          </a:p>
          <a:p>
            <a:pPr marL="195263" indent="-169863" eaLnBrk="1">
              <a:lnSpc>
                <a:spcPts val="1325"/>
              </a:lnSpc>
              <a:buClr>
                <a:srgbClr val="000000"/>
              </a:buClr>
              <a:buSzPct val="92000"/>
              <a:buFont typeface="Wingdings" panose="05000000000000000000" pitchFamily="2" charset="2"/>
              <a:buChar char=""/>
              <a:defRPr/>
            </a:pPr>
            <a:r>
              <a:rPr lang="en-US" altLang="en-US" sz="1200" dirty="0">
                <a:latin typeface="Cambria" panose="02040503050406030204" pitchFamily="18" charset="0"/>
              </a:rPr>
              <a:t>The misalignment severely loaded the gearbox input shaft.</a:t>
            </a:r>
          </a:p>
          <a:p>
            <a:pPr marL="25400" indent="0" eaLnBrk="1">
              <a:lnSpc>
                <a:spcPts val="1313"/>
              </a:lnSpc>
              <a:defRPr/>
            </a:pPr>
            <a:r>
              <a:rPr lang="en-US" altLang="en-US" sz="1200" b="1" u="sng" dirty="0">
                <a:latin typeface="Cambria" panose="02040503050406030204" pitchFamily="18" charset="0"/>
              </a:rPr>
              <a:t>Value Driven</a:t>
            </a:r>
          </a:p>
          <a:p>
            <a:pPr marL="195263" indent="-169863" eaLnBrk="1">
              <a:lnSpc>
                <a:spcPts val="1325"/>
              </a:lnSpc>
              <a:buClr>
                <a:srgbClr val="000000"/>
              </a:buClr>
              <a:buSzPct val="92000"/>
              <a:buFont typeface="Wingdings" panose="05000000000000000000" pitchFamily="2" charset="2"/>
              <a:buChar char=""/>
              <a:defRPr/>
            </a:pPr>
            <a:r>
              <a:rPr lang="en-US" altLang="en-US" sz="1200" dirty="0">
                <a:latin typeface="Cambria" panose="02040503050406030204" pitchFamily="18" charset="0"/>
              </a:rPr>
              <a:t>The root cause of gearbox failure was investigated through insights that were given.</a:t>
            </a:r>
          </a:p>
          <a:p>
            <a:pPr marL="195263" indent="-169863" eaLnBrk="1">
              <a:lnSpc>
                <a:spcPts val="1388"/>
              </a:lnSpc>
              <a:buClr>
                <a:srgbClr val="000000"/>
              </a:buClr>
              <a:buSzPct val="92000"/>
              <a:buFont typeface="Wingdings" panose="05000000000000000000" pitchFamily="2" charset="2"/>
              <a:buChar char=""/>
              <a:defRPr/>
            </a:pPr>
            <a:r>
              <a:rPr lang="en-US" altLang="en-US" sz="1200" dirty="0">
                <a:latin typeface="Cambria" panose="02040503050406030204" pitchFamily="18" charset="0"/>
              </a:rPr>
              <a:t>Avoided calendar roll shaft breakage saving production downtime of USD 60 Thousand.</a:t>
            </a:r>
          </a:p>
        </p:txBody>
      </p:sp>
      <p:pic>
        <p:nvPicPr>
          <p:cNvPr id="23556" name="Picture 3">
            <a:extLst>
              <a:ext uri="{FF2B5EF4-FFF2-40B4-BE49-F238E27FC236}">
                <a16:creationId xmlns:a16="http://schemas.microsoft.com/office/drawing/2014/main" id="{9F8E5A18-D271-415A-A30E-08C41D6E4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88" y="3459163"/>
            <a:ext cx="1647825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>
            <a:extLst>
              <a:ext uri="{FF2B5EF4-FFF2-40B4-BE49-F238E27FC236}">
                <a16:creationId xmlns:a16="http://schemas.microsoft.com/office/drawing/2014/main" id="{3FAE4F28-2709-4D5F-B5F7-325DE55BD0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750" y="423863"/>
            <a:ext cx="4352925" cy="871537"/>
          </a:xfrm>
        </p:spPr>
        <p:txBody>
          <a:bodyPr tIns="12600"/>
          <a:lstStyle/>
          <a:p>
            <a:pPr marL="12700" algn="l" eaLnBrk="1">
              <a:lnSpc>
                <a:spcPct val="100000"/>
              </a:lnSpc>
              <a:spcBef>
                <a:spcPts val="1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altLang="en-US" b="1">
                <a:solidFill>
                  <a:srgbClr val="365F91"/>
                </a:solidFill>
                <a:latin typeface="Arial" panose="020B0604020202020204" pitchFamily="34" charset="0"/>
              </a:rPr>
              <a:t>CASESTUDY: PUMP (FMCG INDUSTRY)</a:t>
            </a: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471BF157-3762-4CE3-B570-1B8C0BAA1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525" y="804863"/>
            <a:ext cx="8704263" cy="38481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12600" rIns="0" bIns="0">
            <a:spAutoFit/>
          </a:bodyPr>
          <a:lstStyle>
            <a:lvl1pPr marL="169863" indent="-157163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9pPr>
          </a:lstStyle>
          <a:p>
            <a:pPr marL="12700" indent="0" eaLnBrk="1">
              <a:lnSpc>
                <a:spcPts val="1413"/>
              </a:lnSpc>
              <a:spcBef>
                <a:spcPts val="1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en-US" sz="1200" b="1" u="sng" dirty="0">
                <a:latin typeface="Cambria" panose="02040503050406030204" pitchFamily="18" charset="0"/>
              </a:rPr>
              <a:t>Background</a:t>
            </a:r>
          </a:p>
          <a:p>
            <a:pPr eaLnBrk="1">
              <a:lnSpc>
                <a:spcPts val="1388"/>
              </a:lnSpc>
              <a:spcBef>
                <a:spcPts val="63"/>
              </a:spcBef>
              <a:buClr>
                <a:srgbClr val="000000"/>
              </a:buClr>
              <a:buSzPct val="92000"/>
              <a:buFont typeface="Wingdings" panose="05000000000000000000" pitchFamily="2" charset="2"/>
              <a:buChar char=""/>
              <a:defRPr/>
            </a:pPr>
            <a:r>
              <a:rPr lang="en-US" altLang="en-US" sz="1200" dirty="0">
                <a:latin typeface="Cambria" panose="02040503050406030204" pitchFamily="18" charset="0"/>
              </a:rPr>
              <a:t>An Indian FMCG company had a multiple assembly lines with a diverse set of machines connected to it. A single machine breakdown  affected the whole production process, reducing the productivity.</a:t>
            </a:r>
          </a:p>
          <a:p>
            <a:pPr eaLnBrk="1">
              <a:spcBef>
                <a:spcPts val="13"/>
              </a:spcBef>
              <a:defRPr/>
            </a:pPr>
            <a:endParaRPr lang="en-US" altLang="en-US" sz="1300" dirty="0">
              <a:latin typeface="Cambria" panose="02040503050406030204" pitchFamily="18" charset="0"/>
            </a:endParaRPr>
          </a:p>
          <a:p>
            <a:pPr marL="12700" indent="0" eaLnBrk="1">
              <a:lnSpc>
                <a:spcPts val="1375"/>
              </a:lnSpc>
              <a:defRPr/>
            </a:pPr>
            <a:r>
              <a:rPr lang="en-US" altLang="en-US" sz="1200" b="1" u="sng" dirty="0">
                <a:latin typeface="Cambria" panose="02040503050406030204" pitchFamily="18" charset="0"/>
              </a:rPr>
              <a:t>Need</a:t>
            </a:r>
          </a:p>
          <a:p>
            <a:pPr marL="182563" indent="-169863" eaLnBrk="1">
              <a:lnSpc>
                <a:spcPts val="1375"/>
              </a:lnSpc>
              <a:buClr>
                <a:srgbClr val="000000"/>
              </a:buClr>
              <a:buSzPct val="92000"/>
              <a:buFont typeface="Wingdings" panose="05000000000000000000" pitchFamily="2" charset="2"/>
              <a:buChar char=""/>
              <a:defRPr/>
            </a:pPr>
            <a:r>
              <a:rPr lang="en-US" altLang="en-US" sz="1200" dirty="0">
                <a:latin typeface="Cambria" panose="02040503050406030204" pitchFamily="18" charset="0"/>
              </a:rPr>
              <a:t>The company needed a solution to monitor health of its scrubber pump which always faced Unplanned Downtime.</a:t>
            </a:r>
          </a:p>
          <a:p>
            <a:pPr marL="12700" indent="0" eaLnBrk="1">
              <a:lnSpc>
                <a:spcPts val="1375"/>
              </a:lnSpc>
              <a:spcBef>
                <a:spcPts val="1225"/>
              </a:spcBef>
              <a:defRPr/>
            </a:pPr>
            <a:r>
              <a:rPr lang="en-US" altLang="en-US" sz="1200" b="1" u="sng" dirty="0">
                <a:latin typeface="Cambria" panose="02040503050406030204" pitchFamily="18" charset="0"/>
              </a:rPr>
              <a:t>Challenge</a:t>
            </a:r>
          </a:p>
          <a:p>
            <a:pPr marL="182563" indent="-169863" eaLnBrk="1">
              <a:lnSpc>
                <a:spcPts val="1375"/>
              </a:lnSpc>
              <a:buClr>
                <a:srgbClr val="000000"/>
              </a:buClr>
              <a:buSzPct val="92000"/>
              <a:buFont typeface="Wingdings" panose="05000000000000000000" pitchFamily="2" charset="2"/>
              <a:buChar char=""/>
              <a:defRPr/>
            </a:pPr>
            <a:r>
              <a:rPr lang="en-US" altLang="en-US" sz="1200" dirty="0">
                <a:latin typeface="Cambria" panose="02040503050406030204" pitchFamily="18" charset="0"/>
              </a:rPr>
              <a:t>Servicing of the pump impeller, pump casing, bearing, shaft, and mechanical seals did not resolve the pump failure.</a:t>
            </a:r>
          </a:p>
          <a:p>
            <a:pPr eaLnBrk="1">
              <a:spcBef>
                <a:spcPts val="50"/>
              </a:spcBef>
              <a:defRPr/>
            </a:pPr>
            <a:endParaRPr lang="en-US" altLang="en-US" sz="1300" dirty="0">
              <a:latin typeface="Cambria" panose="02040503050406030204" pitchFamily="18" charset="0"/>
            </a:endParaRPr>
          </a:p>
          <a:p>
            <a:pPr marL="12700" indent="0" eaLnBrk="1">
              <a:lnSpc>
                <a:spcPts val="1400"/>
              </a:lnSpc>
              <a:defRPr/>
            </a:pPr>
            <a:r>
              <a:rPr lang="en-US" altLang="en-US" sz="1200" b="1" u="sng" dirty="0">
                <a:latin typeface="Cambria" panose="02040503050406030204" pitchFamily="18" charset="0"/>
              </a:rPr>
              <a:t>Solution</a:t>
            </a:r>
          </a:p>
          <a:p>
            <a:pPr marL="182563" indent="-169863" eaLnBrk="1">
              <a:lnSpc>
                <a:spcPts val="1388"/>
              </a:lnSpc>
              <a:spcBef>
                <a:spcPts val="63"/>
              </a:spcBef>
              <a:buClr>
                <a:srgbClr val="000000"/>
              </a:buClr>
              <a:buSzPct val="92000"/>
              <a:buFont typeface="Wingdings" panose="05000000000000000000" pitchFamily="2" charset="2"/>
              <a:buChar char=""/>
              <a:defRPr/>
            </a:pPr>
            <a:r>
              <a:rPr lang="en-US" altLang="en-US" sz="1200" dirty="0">
                <a:latin typeface="Cambria" panose="02040503050406030204" pitchFamily="18" charset="0"/>
              </a:rPr>
              <a:t>IDEs </a:t>
            </a:r>
            <a:r>
              <a:rPr lang="en-US" altLang="en-US" sz="1200" b="1" dirty="0">
                <a:latin typeface="Cambria" panose="02040503050406030204" pitchFamily="18" charset="0"/>
              </a:rPr>
              <a:t>“vEdge</a:t>
            </a:r>
            <a:r>
              <a:rPr lang="en-US" altLang="en-US" sz="1200" dirty="0">
                <a:latin typeface="Cambria" panose="02040503050406030204" pitchFamily="18" charset="0"/>
              </a:rPr>
              <a:t>” was deployed on the Drive and Non Drive end of the scrubber-pump motor to collect the  triaxial vibrations, temperature data on a real-time basis.</a:t>
            </a:r>
          </a:p>
          <a:p>
            <a:pPr marL="12700" indent="0" eaLnBrk="1">
              <a:lnSpc>
                <a:spcPts val="1225"/>
              </a:lnSpc>
              <a:defRPr/>
            </a:pPr>
            <a:r>
              <a:rPr lang="en-US" altLang="en-US" sz="1200" b="1" u="sng" dirty="0">
                <a:latin typeface="Cambria" panose="02040503050406030204" pitchFamily="18" charset="0"/>
              </a:rPr>
              <a:t>Results</a:t>
            </a:r>
          </a:p>
          <a:p>
            <a:pPr marL="182563" indent="-169863" eaLnBrk="1">
              <a:lnSpc>
                <a:spcPts val="1300"/>
              </a:lnSpc>
              <a:buClr>
                <a:srgbClr val="000000"/>
              </a:buClr>
              <a:buSzPct val="92000"/>
              <a:buFont typeface="Wingdings" panose="05000000000000000000" pitchFamily="2" charset="2"/>
              <a:buChar char=""/>
              <a:defRPr/>
            </a:pPr>
            <a:r>
              <a:rPr lang="en-US" altLang="en-US" sz="1200" dirty="0">
                <a:latin typeface="Cambria" panose="02040503050406030204" pitchFamily="18" charset="0"/>
              </a:rPr>
              <a:t>After a fortnight, the IDE </a:t>
            </a:r>
            <a:r>
              <a:rPr lang="en-US" altLang="en-US" sz="1200" b="1" dirty="0">
                <a:latin typeface="Cambria" panose="02040503050406030204" pitchFamily="18" charset="0"/>
              </a:rPr>
              <a:t>“vEdge</a:t>
            </a:r>
            <a:r>
              <a:rPr lang="en-US" altLang="en-US" sz="1200" dirty="0">
                <a:latin typeface="Cambria" panose="02040503050406030204" pitchFamily="18" charset="0"/>
              </a:rPr>
              <a:t>” noticed a slight rise in vibrations and temperature levels. The trend</a:t>
            </a:r>
          </a:p>
          <a:p>
            <a:pPr marL="182563" indent="-169863" eaLnBrk="1">
              <a:lnSpc>
                <a:spcPts val="1313"/>
              </a:lnSpc>
              <a:buClr>
                <a:srgbClr val="000000"/>
              </a:buClr>
              <a:buSzPct val="92000"/>
              <a:buFont typeface="Wingdings" panose="05000000000000000000" pitchFamily="2" charset="2"/>
              <a:buChar char=""/>
              <a:defRPr/>
            </a:pPr>
            <a:r>
              <a:rPr lang="en-US" altLang="en-US" sz="1200" dirty="0">
                <a:latin typeface="Cambria" panose="02040503050406030204" pitchFamily="18" charset="0"/>
              </a:rPr>
              <a:t>Insights pointed to the instability of the pump in its radial and axial axis.</a:t>
            </a:r>
          </a:p>
          <a:p>
            <a:pPr marL="182563" indent="-169863" eaLnBrk="1">
              <a:lnSpc>
                <a:spcPts val="1338"/>
              </a:lnSpc>
              <a:spcBef>
                <a:spcPts val="63"/>
              </a:spcBef>
              <a:buClr>
                <a:srgbClr val="000000"/>
              </a:buClr>
              <a:buSzPct val="92000"/>
              <a:buFont typeface="Wingdings" panose="05000000000000000000" pitchFamily="2" charset="2"/>
              <a:buChar char=""/>
              <a:defRPr/>
            </a:pPr>
            <a:r>
              <a:rPr lang="en-US" altLang="en-US" sz="1200" dirty="0">
                <a:latin typeface="Cambria" panose="02040503050406030204" pitchFamily="18" charset="0"/>
              </a:rPr>
              <a:t>The root cause was the loosening of the nuts and bolts causing foundation issues in the motor. The origin of pump failure  provided a guideline to take a corrective action to stabilize the pump.</a:t>
            </a:r>
          </a:p>
          <a:p>
            <a:pPr marL="12700" indent="0" eaLnBrk="1">
              <a:lnSpc>
                <a:spcPts val="1363"/>
              </a:lnSpc>
              <a:spcBef>
                <a:spcPts val="1213"/>
              </a:spcBef>
              <a:defRPr/>
            </a:pPr>
            <a:r>
              <a:rPr lang="en-US" altLang="en-US" sz="1200" b="1" u="sng" dirty="0">
                <a:latin typeface="Cambria" panose="02040503050406030204" pitchFamily="18" charset="0"/>
              </a:rPr>
              <a:t>Value Driven</a:t>
            </a:r>
          </a:p>
          <a:p>
            <a:pPr marL="182563" indent="-169863" eaLnBrk="1">
              <a:lnSpc>
                <a:spcPts val="1313"/>
              </a:lnSpc>
              <a:buClr>
                <a:srgbClr val="000000"/>
              </a:buClr>
              <a:buSzPct val="92000"/>
              <a:buFont typeface="Wingdings" panose="05000000000000000000" pitchFamily="2" charset="2"/>
              <a:buChar char=""/>
              <a:defRPr/>
            </a:pPr>
            <a:r>
              <a:rPr lang="en-US" altLang="en-US" sz="1200" dirty="0">
                <a:latin typeface="Cambria" panose="02040503050406030204" pitchFamily="18" charset="0"/>
              </a:rPr>
              <a:t>Expected potential mechanical breakdown of 8 to 15 hours was avoided.</a:t>
            </a:r>
          </a:p>
          <a:p>
            <a:pPr marL="182563" indent="-169863" eaLnBrk="1">
              <a:lnSpc>
                <a:spcPts val="1388"/>
              </a:lnSpc>
              <a:buClr>
                <a:srgbClr val="000000"/>
              </a:buClr>
              <a:buSzPct val="92000"/>
              <a:buFont typeface="Wingdings" panose="05000000000000000000" pitchFamily="2" charset="2"/>
              <a:buChar char=""/>
              <a:defRPr/>
            </a:pPr>
            <a:r>
              <a:rPr lang="en-US" altLang="en-US" sz="1200" dirty="0">
                <a:latin typeface="Cambria" panose="02040503050406030204" pitchFamily="18" charset="0"/>
              </a:rPr>
              <a:t>Saved the raw materials from degradation, saving 15% of raw material cost.</a:t>
            </a:r>
          </a:p>
        </p:txBody>
      </p:sp>
      <p:pic>
        <p:nvPicPr>
          <p:cNvPr id="25604" name="Picture 3">
            <a:extLst>
              <a:ext uri="{FF2B5EF4-FFF2-40B4-BE49-F238E27FC236}">
                <a16:creationId xmlns:a16="http://schemas.microsoft.com/office/drawing/2014/main" id="{F96940D4-99BE-4F13-83ED-F3160B8F0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338" y="2852738"/>
            <a:ext cx="1398587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>
            <a:extLst>
              <a:ext uri="{FF2B5EF4-FFF2-40B4-BE49-F238E27FC236}">
                <a16:creationId xmlns:a16="http://schemas.microsoft.com/office/drawing/2014/main" id="{890D7A35-B63E-437E-A369-DAA4989413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9400" y="603250"/>
            <a:ext cx="7312025" cy="871538"/>
          </a:xfrm>
        </p:spPr>
        <p:txBody>
          <a:bodyPr tIns="12600"/>
          <a:lstStyle/>
          <a:p>
            <a:pPr marL="12700" algn="l" eaLnBrk="1">
              <a:lnSpc>
                <a:spcPct val="100000"/>
              </a:lnSpc>
              <a:spcBef>
                <a:spcPts val="1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</a:pPr>
            <a:r>
              <a:rPr lang="en-US" altLang="en-US" b="1">
                <a:solidFill>
                  <a:srgbClr val="49ACC5"/>
                </a:solidFill>
                <a:latin typeface="Arial" panose="020B0604020202020204" pitchFamily="34" charset="0"/>
              </a:rPr>
              <a:t>CASESTUDY: BLOWER (PAINT SHOP IN AUTOMOTIVE INDUSTRY)</a:t>
            </a:r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8868D1EA-2880-4035-B897-DBB05BF5F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50" y="1039813"/>
            <a:ext cx="8978900" cy="369887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12600" rIns="0" bIns="0">
            <a:spAutoFit/>
          </a:bodyPr>
          <a:lstStyle>
            <a:lvl1pPr marL="1670050" indent="-188913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9pPr>
          </a:lstStyle>
          <a:p>
            <a:pPr marL="46038" indent="0" eaLnBrk="1">
              <a:lnSpc>
                <a:spcPts val="1413"/>
              </a:lnSpc>
              <a:spcBef>
                <a:spcPts val="1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en-US" sz="1200" b="1" u="sng" dirty="0">
                <a:latin typeface="Cambria" panose="02040503050406030204" pitchFamily="18" charset="0"/>
              </a:rPr>
              <a:t>Background</a:t>
            </a:r>
          </a:p>
          <a:p>
            <a:pPr lvl="1" eaLnBrk="1">
              <a:lnSpc>
                <a:spcPts val="1363"/>
              </a:lnSpc>
              <a:spcBef>
                <a:spcPts val="88"/>
              </a:spcBef>
              <a:buClr>
                <a:srgbClr val="000000"/>
              </a:buClr>
              <a:buSzPct val="92000"/>
              <a:buFont typeface="Wingdings" panose="05000000000000000000" pitchFamily="2" charset="2"/>
              <a:buChar char=""/>
              <a:defRPr/>
            </a:pPr>
            <a:r>
              <a:rPr lang="en-US" altLang="en-US" sz="1200" dirty="0">
                <a:latin typeface="Cambria" panose="02040503050406030204" pitchFamily="18" charset="0"/>
              </a:rPr>
              <a:t>One of the largest motorcycle company in India wanted to streamlined the operation of the Paint Shop to  maintain continuity in the main product assembly line.</a:t>
            </a:r>
          </a:p>
          <a:p>
            <a:pPr eaLnBrk="1">
              <a:spcBef>
                <a:spcPts val="13"/>
              </a:spcBef>
              <a:defRPr/>
            </a:pPr>
            <a:endParaRPr lang="en-US" altLang="en-US" sz="1300" dirty="0">
              <a:latin typeface="Cambria" panose="02040503050406030204" pitchFamily="18" charset="0"/>
            </a:endParaRPr>
          </a:p>
          <a:p>
            <a:pPr marL="46038" indent="0" eaLnBrk="1">
              <a:lnSpc>
                <a:spcPts val="1388"/>
              </a:lnSpc>
              <a:spcBef>
                <a:spcPts val="13"/>
              </a:spcBef>
              <a:defRPr/>
            </a:pPr>
            <a:r>
              <a:rPr lang="en-US" altLang="en-US" sz="1200" b="1" u="sng" dirty="0">
                <a:latin typeface="Cambria" panose="02040503050406030204" pitchFamily="18" charset="0"/>
              </a:rPr>
              <a:t>Need</a:t>
            </a:r>
          </a:p>
          <a:p>
            <a:pPr marL="219075" indent="-173038" eaLnBrk="1">
              <a:lnSpc>
                <a:spcPts val="1388"/>
              </a:lnSpc>
              <a:buClr>
                <a:srgbClr val="000000"/>
              </a:buClr>
              <a:buSzPct val="92000"/>
              <a:buFont typeface="Wingdings" panose="05000000000000000000" pitchFamily="2" charset="2"/>
              <a:buChar char=""/>
              <a:defRPr/>
            </a:pPr>
            <a:r>
              <a:rPr lang="en-US" altLang="en-US" sz="1200" dirty="0">
                <a:latin typeface="Cambria" panose="02040503050406030204" pitchFamily="18" charset="0"/>
              </a:rPr>
              <a:t>To monitor the blower-motor driving the assembly line and to safeguard the safety of workforce &amp; to prevent downtime.</a:t>
            </a:r>
          </a:p>
          <a:p>
            <a:pPr eaLnBrk="1">
              <a:spcBef>
                <a:spcPts val="25"/>
              </a:spcBef>
              <a:defRPr/>
            </a:pPr>
            <a:endParaRPr lang="en-US" altLang="en-US" sz="1200" dirty="0">
              <a:latin typeface="Cambria" panose="02040503050406030204" pitchFamily="18" charset="0"/>
            </a:endParaRPr>
          </a:p>
          <a:p>
            <a:pPr marL="46038" indent="0" eaLnBrk="1">
              <a:lnSpc>
                <a:spcPts val="1400"/>
              </a:lnSpc>
              <a:defRPr/>
            </a:pPr>
            <a:r>
              <a:rPr lang="en-US" altLang="en-US" sz="1200" b="1" u="sng" dirty="0">
                <a:latin typeface="Cambria" panose="02040503050406030204" pitchFamily="18" charset="0"/>
              </a:rPr>
              <a:t>Challenge</a:t>
            </a:r>
          </a:p>
          <a:p>
            <a:pPr marL="219075" indent="-173038" eaLnBrk="1">
              <a:lnSpc>
                <a:spcPts val="1388"/>
              </a:lnSpc>
              <a:spcBef>
                <a:spcPts val="50"/>
              </a:spcBef>
              <a:buClr>
                <a:srgbClr val="000000"/>
              </a:buClr>
              <a:buSzPct val="92000"/>
              <a:buFont typeface="Wingdings" panose="05000000000000000000" pitchFamily="2" charset="2"/>
              <a:buChar char=""/>
              <a:defRPr/>
            </a:pPr>
            <a:r>
              <a:rPr lang="en-US" altLang="en-US" sz="1200" dirty="0">
                <a:latin typeface="Cambria" panose="02040503050406030204" pitchFamily="18" charset="0"/>
              </a:rPr>
              <a:t>Monitoring the operation of the blower-motor situated at inaccessible location was necessary, as its  poor performance subsequently resulted in hazardous working environment in the plant.</a:t>
            </a:r>
          </a:p>
          <a:p>
            <a:pPr marL="46038" indent="0" eaLnBrk="1">
              <a:lnSpc>
                <a:spcPts val="1375"/>
              </a:lnSpc>
              <a:spcBef>
                <a:spcPts val="163"/>
              </a:spcBef>
              <a:defRPr/>
            </a:pPr>
            <a:r>
              <a:rPr lang="en-US" altLang="en-US" sz="1200" b="1" u="sng" dirty="0">
                <a:latin typeface="Cambria" panose="02040503050406030204" pitchFamily="18" charset="0"/>
              </a:rPr>
              <a:t>Solution</a:t>
            </a:r>
          </a:p>
          <a:p>
            <a:pPr marL="239713" indent="-227013" eaLnBrk="1">
              <a:lnSpc>
                <a:spcPts val="1313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"/>
              <a:defRPr/>
            </a:pPr>
            <a:r>
              <a:rPr lang="en-US" altLang="en-US" sz="1200" b="1" dirty="0">
                <a:latin typeface="Cambria" panose="02040503050406030204" pitchFamily="18" charset="0"/>
              </a:rPr>
              <a:t>IDE “vEdge” </a:t>
            </a:r>
            <a:r>
              <a:rPr lang="en-US" altLang="en-US" sz="1200" dirty="0">
                <a:latin typeface="Cambria" panose="02040503050406030204" pitchFamily="18" charset="0"/>
              </a:rPr>
              <a:t>was installed on the blower-motor, so that the real-time triaxial vibrations, temperature data can be monitored</a:t>
            </a:r>
          </a:p>
          <a:p>
            <a:pPr marL="46038" indent="0" eaLnBrk="1">
              <a:lnSpc>
                <a:spcPts val="1325"/>
              </a:lnSpc>
              <a:defRPr/>
            </a:pPr>
            <a:r>
              <a:rPr lang="en-US" altLang="en-US" sz="1200" b="1" u="sng" dirty="0">
                <a:latin typeface="Cambria" panose="02040503050406030204" pitchFamily="18" charset="0"/>
              </a:rPr>
              <a:t>Results</a:t>
            </a:r>
          </a:p>
          <a:p>
            <a:pPr marL="239713" indent="-227013" eaLnBrk="1">
              <a:lnSpc>
                <a:spcPts val="1313"/>
              </a:lnSpc>
              <a:spcBef>
                <a:spcPts val="1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"/>
              <a:defRPr/>
            </a:pPr>
            <a:r>
              <a:rPr lang="en-US" altLang="en-US" sz="1200" dirty="0">
                <a:latin typeface="Cambria" panose="02040503050406030204" pitchFamily="18" charset="0"/>
              </a:rPr>
              <a:t>After a week, the </a:t>
            </a:r>
            <a:r>
              <a:rPr lang="en-US" altLang="en-US" sz="1200" b="1" dirty="0">
                <a:latin typeface="Cambria" panose="02040503050406030204" pitchFamily="18" charset="0"/>
              </a:rPr>
              <a:t>IDE “vEdge” </a:t>
            </a:r>
            <a:r>
              <a:rPr lang="en-US" altLang="en-US" sz="1200" dirty="0">
                <a:latin typeface="Cambria" panose="02040503050406030204" pitchFamily="18" charset="0"/>
              </a:rPr>
              <a:t>noticed rise in temperature blower-motor. The trend generated invoked a Close-inspection and revealed  that the motor windings were inadequately lubricated</a:t>
            </a:r>
          </a:p>
          <a:p>
            <a:pPr marL="46038" indent="0" eaLnBrk="1">
              <a:lnSpc>
                <a:spcPts val="1225"/>
              </a:lnSpc>
              <a:defRPr/>
            </a:pPr>
            <a:r>
              <a:rPr lang="en-US" altLang="en-US" sz="1200" b="1" u="sng" dirty="0">
                <a:latin typeface="Cambria" panose="02040503050406030204" pitchFamily="18" charset="0"/>
              </a:rPr>
              <a:t>Value Driven</a:t>
            </a:r>
          </a:p>
          <a:p>
            <a:pPr marL="219075" indent="-173038" eaLnBrk="1">
              <a:lnSpc>
                <a:spcPts val="1313"/>
              </a:lnSpc>
              <a:buClr>
                <a:srgbClr val="000000"/>
              </a:buClr>
              <a:buSzPct val="92000"/>
              <a:buFont typeface="Wingdings" panose="05000000000000000000" pitchFamily="2" charset="2"/>
              <a:buChar char=""/>
              <a:defRPr/>
            </a:pPr>
            <a:r>
              <a:rPr lang="en-US" altLang="en-US" sz="1200" dirty="0">
                <a:latin typeface="Cambria" panose="02040503050406030204" pitchFamily="18" charset="0"/>
              </a:rPr>
              <a:t>Saved the Production downtime of one shift.</a:t>
            </a:r>
          </a:p>
          <a:p>
            <a:pPr marL="219075" indent="-173038" eaLnBrk="1">
              <a:lnSpc>
                <a:spcPts val="1313"/>
              </a:lnSpc>
              <a:buClr>
                <a:srgbClr val="000000"/>
              </a:buClr>
              <a:buSzPct val="92000"/>
              <a:buFont typeface="Wingdings" panose="05000000000000000000" pitchFamily="2" charset="2"/>
              <a:buChar char=""/>
              <a:defRPr/>
            </a:pPr>
            <a:r>
              <a:rPr lang="en-US" altLang="en-US" sz="1200" dirty="0">
                <a:latin typeface="Cambria" panose="02040503050406030204" pitchFamily="18" charset="0"/>
              </a:rPr>
              <a:t>Ensured the extended life of the motor</a:t>
            </a:r>
          </a:p>
          <a:p>
            <a:pPr marL="219075" indent="-173038" eaLnBrk="1">
              <a:lnSpc>
                <a:spcPts val="1325"/>
              </a:lnSpc>
              <a:buClr>
                <a:srgbClr val="000000"/>
              </a:buClr>
              <a:buSzPct val="92000"/>
              <a:buFont typeface="Wingdings" panose="05000000000000000000" pitchFamily="2" charset="2"/>
              <a:buChar char=""/>
              <a:defRPr/>
            </a:pPr>
            <a:r>
              <a:rPr lang="en-US" altLang="en-US" sz="1200" dirty="0">
                <a:latin typeface="Cambria" panose="02040503050406030204" pitchFamily="18" charset="0"/>
              </a:rPr>
              <a:t>Maintained continuity of the assembly line operations.</a:t>
            </a:r>
          </a:p>
          <a:p>
            <a:pPr marL="219075" indent="-173038" eaLnBrk="1">
              <a:lnSpc>
                <a:spcPts val="1388"/>
              </a:lnSpc>
              <a:buClr>
                <a:srgbClr val="000000"/>
              </a:buClr>
              <a:buSzPct val="92000"/>
              <a:buFont typeface="Wingdings" panose="05000000000000000000" pitchFamily="2" charset="2"/>
              <a:buChar char=""/>
              <a:defRPr/>
            </a:pPr>
            <a:r>
              <a:rPr lang="en-US" altLang="en-US" sz="1200" dirty="0">
                <a:latin typeface="Cambria" panose="02040503050406030204" pitchFamily="18" charset="0"/>
              </a:rPr>
              <a:t>Saved USD 40 Thousand per hour for the Assembly line, and asset repairs and rebuild of USD 6 Thousand</a:t>
            </a:r>
          </a:p>
        </p:txBody>
      </p:sp>
      <p:pic>
        <p:nvPicPr>
          <p:cNvPr id="27652" name="Picture 3">
            <a:extLst>
              <a:ext uri="{FF2B5EF4-FFF2-40B4-BE49-F238E27FC236}">
                <a16:creationId xmlns:a16="http://schemas.microsoft.com/office/drawing/2014/main" id="{169E5AB5-2198-487A-8778-DD83268B7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608388"/>
            <a:ext cx="1309688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220E9059-CD54-4B01-824C-11B4F007DD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FEATURE COMPARISON </a:t>
            </a:r>
          </a:p>
        </p:txBody>
      </p:sp>
      <p:pic>
        <p:nvPicPr>
          <p:cNvPr id="29699" name="Content Placeholder 3">
            <a:extLst>
              <a:ext uri="{FF2B5EF4-FFF2-40B4-BE49-F238E27FC236}">
                <a16:creationId xmlns:a16="http://schemas.microsoft.com/office/drawing/2014/main" id="{3688C005-4E7C-40C1-BFEF-21D3EB5566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338" y="822325"/>
            <a:ext cx="6713537" cy="412273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>
            <a:extLst>
              <a:ext uri="{FF2B5EF4-FFF2-40B4-BE49-F238E27FC236}">
                <a16:creationId xmlns:a16="http://schemas.microsoft.com/office/drawing/2014/main" id="{5FEBC7CD-9161-44D3-ABC4-268D89FA7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1149350"/>
            <a:ext cx="1630362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7" name="Picture 2">
            <a:extLst>
              <a:ext uri="{FF2B5EF4-FFF2-40B4-BE49-F238E27FC236}">
                <a16:creationId xmlns:a16="http://schemas.microsoft.com/office/drawing/2014/main" id="{75CA7A08-FEE7-4E9B-858F-8065EB6E4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1042988"/>
            <a:ext cx="2300288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8" name="Picture 3">
            <a:extLst>
              <a:ext uri="{FF2B5EF4-FFF2-40B4-BE49-F238E27FC236}">
                <a16:creationId xmlns:a16="http://schemas.microsoft.com/office/drawing/2014/main" id="{6E760D9D-2634-4AC3-95C6-568A2E311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898525"/>
            <a:ext cx="2547938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9" name="Picture 4">
            <a:extLst>
              <a:ext uri="{FF2B5EF4-FFF2-40B4-BE49-F238E27FC236}">
                <a16:creationId xmlns:a16="http://schemas.microsoft.com/office/drawing/2014/main" id="{B27A50AC-6C00-449A-BFB5-A6C644C7E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2054225"/>
            <a:ext cx="14684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0" name="Picture 5">
            <a:extLst>
              <a:ext uri="{FF2B5EF4-FFF2-40B4-BE49-F238E27FC236}">
                <a16:creationId xmlns:a16="http://schemas.microsoft.com/office/drawing/2014/main" id="{E825D545-261E-499E-BB23-D1600DAA5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1624013"/>
            <a:ext cx="11890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1" name="Picture 6">
            <a:extLst>
              <a:ext uri="{FF2B5EF4-FFF2-40B4-BE49-F238E27FC236}">
                <a16:creationId xmlns:a16="http://schemas.microsoft.com/office/drawing/2014/main" id="{4DBEA724-44AE-43E2-83AD-639E02187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25" y="1679575"/>
            <a:ext cx="838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2" name="Picture 7">
            <a:extLst>
              <a:ext uri="{FF2B5EF4-FFF2-40B4-BE49-F238E27FC236}">
                <a16:creationId xmlns:a16="http://schemas.microsoft.com/office/drawing/2014/main" id="{AFF8AED0-657B-4F7F-AE71-8567305C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1652588"/>
            <a:ext cx="13049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3" name="Picture 8">
            <a:extLst>
              <a:ext uri="{FF2B5EF4-FFF2-40B4-BE49-F238E27FC236}">
                <a16:creationId xmlns:a16="http://schemas.microsoft.com/office/drawing/2014/main" id="{5CEB6F1E-DDED-471A-8F1D-FFBEDF8CA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3303588"/>
            <a:ext cx="1414462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4" name="Picture 9">
            <a:extLst>
              <a:ext uri="{FF2B5EF4-FFF2-40B4-BE49-F238E27FC236}">
                <a16:creationId xmlns:a16="http://schemas.microsoft.com/office/drawing/2014/main" id="{B07819D5-7B52-49A9-ABAD-2A4D1759F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471863"/>
            <a:ext cx="1149350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5" name="Picture 10">
            <a:extLst>
              <a:ext uri="{FF2B5EF4-FFF2-40B4-BE49-F238E27FC236}">
                <a16:creationId xmlns:a16="http://schemas.microsoft.com/office/drawing/2014/main" id="{B838770B-26E9-468A-AAE9-0A8AE80E6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624138"/>
            <a:ext cx="771525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6" name="Picture 11">
            <a:extLst>
              <a:ext uri="{FF2B5EF4-FFF2-40B4-BE49-F238E27FC236}">
                <a16:creationId xmlns:a16="http://schemas.microsoft.com/office/drawing/2014/main" id="{3902FF5D-A63A-4FE6-A53B-035ACFD70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2819400"/>
            <a:ext cx="2557463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7" name="Picture 12">
            <a:extLst>
              <a:ext uri="{FF2B5EF4-FFF2-40B4-BE49-F238E27FC236}">
                <a16:creationId xmlns:a16="http://schemas.microsoft.com/office/drawing/2014/main" id="{D9E36DC9-2D3D-4CFD-BA59-059D0BDA9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3700463"/>
            <a:ext cx="17494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8" name="Picture 13">
            <a:extLst>
              <a:ext uri="{FF2B5EF4-FFF2-40B4-BE49-F238E27FC236}">
                <a16:creationId xmlns:a16="http://schemas.microsoft.com/office/drawing/2014/main" id="{AAB836FD-0578-472C-8BAA-6E94D6469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3816350"/>
            <a:ext cx="14287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9F823A3-6CEF-4A3D-8C80-F2421C9715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9700" y="279400"/>
            <a:ext cx="6324600" cy="581025"/>
          </a:xfrm>
        </p:spPr>
        <p:txBody>
          <a:bodyPr/>
          <a:lstStyle/>
          <a:p>
            <a:pPr eaLnBrk="1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OUR CURRENT PARTNERS AND THEIR INDSUTRIES/EQUIPMENT</a:t>
            </a:r>
          </a:p>
        </p:txBody>
      </p:sp>
      <p:sp>
        <p:nvSpPr>
          <p:cNvPr id="31760" name="Subtitle 5">
            <a:extLst>
              <a:ext uri="{FF2B5EF4-FFF2-40B4-BE49-F238E27FC236}">
                <a16:creationId xmlns:a16="http://schemas.microsoft.com/office/drawing/2014/main" id="{38C3356A-B8D1-4FD2-A021-2DA6E7CED5D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74725" y="4549775"/>
            <a:ext cx="6858000" cy="514350"/>
          </a:xfrm>
        </p:spPr>
        <p:txBody>
          <a:bodyPr/>
          <a:lstStyle/>
          <a:p>
            <a:pPr eaLnBrk="1"/>
            <a:r>
              <a:rPr lang="en-US" altLang="en-US"/>
              <a:t>FMCG, Automotive, Paper, Ceramic, Steel, Motor Pump, Chiller, Blower Fan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96DC1C5-08C3-F4E7-79A0-C5E0868BDB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871599"/>
            <a:ext cx="5943600" cy="1406652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7759CC3-3B78-7C88-85AA-B6717AA86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4913"/>
            <a:ext cx="7619999" cy="2073338"/>
          </a:xfrm>
        </p:spPr>
        <p:txBody>
          <a:bodyPr/>
          <a:lstStyle/>
          <a:p>
            <a:r>
              <a:rPr lang="en-CA" dirty="0"/>
              <a:t>For more information please contact us: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9C26AE4E-0849-42AC-8EE2-39422F60B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12725"/>
            <a:ext cx="32004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>
            <a:lvl1pPr marL="12700">
              <a:lnSpc>
                <a:spcPct val="8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lnSpc>
                <a:spcPct val="8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lnSpc>
                <a:spcPct val="8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lnSpc>
                <a:spcPct val="8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lnSpc>
                <a:spcPct val="8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>
              <a:lnSpc>
                <a:spcPct val="100000"/>
              </a:lnSpc>
              <a:spcBef>
                <a:spcPts val="100"/>
              </a:spcBef>
            </a:pPr>
            <a:r>
              <a:rPr lang="en-US" altLang="en-US" b="1">
                <a:solidFill>
                  <a:srgbClr val="49ACC5"/>
                </a:solidFill>
                <a:latin typeface="Cambria" panose="02040503050406030204" pitchFamily="18" charset="0"/>
              </a:rPr>
              <a:t>PROPOSITION VALUE</a:t>
            </a: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74795C7E-36A4-429F-8560-328978766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150" y="904875"/>
            <a:ext cx="7537450" cy="228758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lIns="0" tIns="65520" rIns="0" bIns="0">
            <a:spAutoFit/>
          </a:bodyPr>
          <a:lstStyle>
            <a:lvl1pPr marL="468313" indent="-457200">
              <a:tabLst>
                <a:tab pos="936625" algn="l"/>
                <a:tab pos="938213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1pPr>
            <a:lvl2pPr>
              <a:tabLst>
                <a:tab pos="936625" algn="l"/>
                <a:tab pos="938213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2pPr>
            <a:lvl3pPr>
              <a:tabLst>
                <a:tab pos="936625" algn="l"/>
                <a:tab pos="938213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3pPr>
            <a:lvl4pPr>
              <a:tabLst>
                <a:tab pos="936625" algn="l"/>
                <a:tab pos="938213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4pPr>
            <a:lvl5pPr>
              <a:tabLst>
                <a:tab pos="936625" algn="l"/>
                <a:tab pos="938213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36625" algn="l"/>
                <a:tab pos="938213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36625" algn="l"/>
                <a:tab pos="938213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36625" algn="l"/>
                <a:tab pos="938213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36625" algn="l"/>
                <a:tab pos="938213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9pPr>
          </a:lstStyle>
          <a:p>
            <a:pPr eaLnBrk="1">
              <a:spcBef>
                <a:spcPts val="525"/>
              </a:spcBef>
              <a:buClr>
                <a:srgbClr val="000000"/>
              </a:buClr>
              <a:buSzPct val="117000"/>
              <a:buFont typeface="Wingdings" panose="05000000000000000000" pitchFamily="2" charset="2"/>
              <a:buChar char=""/>
              <a:defRPr/>
            </a:pPr>
            <a:r>
              <a:rPr lang="en-US" altLang="en-US" b="1" dirty="0">
                <a:solidFill>
                  <a:srgbClr val="0070C0"/>
                </a:solidFill>
                <a:latin typeface="Cambria" panose="02040503050406030204" pitchFamily="18" charset="0"/>
              </a:rPr>
              <a:t>Patented Edge technology</a:t>
            </a:r>
          </a:p>
          <a:p>
            <a:pPr eaLnBrk="1">
              <a:spcBef>
                <a:spcPts val="675"/>
              </a:spcBef>
              <a:buClr>
                <a:srgbClr val="000000"/>
              </a:buClr>
              <a:buSzPct val="117000"/>
              <a:buFont typeface="Wingdings" panose="05000000000000000000" pitchFamily="2" charset="2"/>
              <a:buChar char=""/>
              <a:defRPr/>
            </a:pPr>
            <a:r>
              <a:rPr lang="en-US" altLang="en-US" b="1" dirty="0">
                <a:solidFill>
                  <a:srgbClr val="0070C0"/>
                </a:solidFill>
                <a:latin typeface="Cambria" panose="02040503050406030204" pitchFamily="18" charset="0"/>
              </a:rPr>
              <a:t>Plug and Play – Installation</a:t>
            </a:r>
          </a:p>
          <a:p>
            <a:pPr eaLnBrk="1">
              <a:spcBef>
                <a:spcPts val="263"/>
              </a:spcBef>
              <a:buClr>
                <a:srgbClr val="000000"/>
              </a:buClr>
              <a:buSzPct val="117000"/>
              <a:buFont typeface="Wingdings" panose="05000000000000000000" pitchFamily="2" charset="2"/>
              <a:buChar char=""/>
              <a:defRPr/>
            </a:pPr>
            <a:r>
              <a:rPr lang="en-US" altLang="en-US" b="1" dirty="0">
                <a:solidFill>
                  <a:srgbClr val="0070C0"/>
                </a:solidFill>
                <a:latin typeface="Cambria" panose="02040503050406030204" pitchFamily="18" charset="0"/>
              </a:rPr>
              <a:t>Real-time Data with Edge computing</a:t>
            </a:r>
          </a:p>
          <a:p>
            <a:pPr eaLnBrk="1">
              <a:spcBef>
                <a:spcPts val="250"/>
              </a:spcBef>
              <a:buClr>
                <a:srgbClr val="000000"/>
              </a:buClr>
              <a:buSzPct val="117000"/>
              <a:buFont typeface="Wingdings" panose="05000000000000000000" pitchFamily="2" charset="2"/>
              <a:buChar char=""/>
              <a:defRPr/>
            </a:pPr>
            <a:r>
              <a:rPr lang="en-US" altLang="en-US" b="1" dirty="0">
                <a:solidFill>
                  <a:srgbClr val="0070C0"/>
                </a:solidFill>
                <a:latin typeface="Cambria" panose="02040503050406030204" pitchFamily="18" charset="0"/>
              </a:rPr>
              <a:t>Insights for decision-making</a:t>
            </a:r>
          </a:p>
          <a:p>
            <a:pPr eaLnBrk="1">
              <a:spcBef>
                <a:spcPts val="250"/>
              </a:spcBef>
              <a:buClr>
                <a:srgbClr val="000000"/>
              </a:buClr>
              <a:buSzPct val="117000"/>
              <a:buFont typeface="Wingdings" panose="05000000000000000000" pitchFamily="2" charset="2"/>
              <a:buChar char=""/>
              <a:defRPr/>
            </a:pPr>
            <a:r>
              <a:rPr lang="en-US" altLang="en-US" b="1" dirty="0">
                <a:solidFill>
                  <a:srgbClr val="0070C0"/>
                </a:solidFill>
                <a:latin typeface="Cambria" panose="02040503050406030204" pitchFamily="18" charset="0"/>
              </a:rPr>
              <a:t>Equipment Health Monitoring</a:t>
            </a:r>
          </a:p>
          <a:p>
            <a:pPr eaLnBrk="1">
              <a:spcBef>
                <a:spcPts val="250"/>
              </a:spcBef>
              <a:buClr>
                <a:srgbClr val="000000"/>
              </a:buClr>
              <a:buSzPct val="117000"/>
              <a:buFont typeface="Wingdings" panose="05000000000000000000" pitchFamily="2" charset="2"/>
              <a:buChar char=""/>
              <a:defRPr/>
            </a:pPr>
            <a:r>
              <a:rPr lang="en-US" altLang="en-US" b="1" dirty="0">
                <a:solidFill>
                  <a:srgbClr val="0070C0"/>
                </a:solidFill>
                <a:latin typeface="Cambria" panose="02040503050406030204" pitchFamily="18" charset="0"/>
              </a:rPr>
              <a:t>Reporting</a:t>
            </a:r>
          </a:p>
          <a:p>
            <a:pPr eaLnBrk="1">
              <a:spcBef>
                <a:spcPts val="250"/>
              </a:spcBef>
              <a:buClr>
                <a:srgbClr val="000000"/>
              </a:buClr>
              <a:buSzPct val="117000"/>
              <a:buFont typeface="Wingdings" panose="05000000000000000000" pitchFamily="2" charset="2"/>
              <a:buChar char=""/>
              <a:defRPr/>
            </a:pPr>
            <a:r>
              <a:rPr lang="en-US" altLang="en-US" b="1" dirty="0">
                <a:solidFill>
                  <a:srgbClr val="0070C0"/>
                </a:solidFill>
                <a:latin typeface="Cambria" panose="02040503050406030204" pitchFamily="18" charset="0"/>
              </a:rPr>
              <a:t>Increases Safety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DD33A559-287F-42F3-A847-2869F3050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0425" y="188913"/>
            <a:ext cx="4710113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>
            <a:lvl1pPr marL="12700">
              <a:lnSpc>
                <a:spcPct val="8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lnSpc>
                <a:spcPct val="8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lnSpc>
                <a:spcPct val="8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lnSpc>
                <a:spcPct val="8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lnSpc>
                <a:spcPct val="8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>
              <a:lnSpc>
                <a:spcPct val="100000"/>
              </a:lnSpc>
              <a:spcBef>
                <a:spcPts val="100"/>
              </a:spcBef>
            </a:pPr>
            <a:r>
              <a:rPr lang="en-US" altLang="en-US" sz="1200" b="1">
                <a:solidFill>
                  <a:srgbClr val="49ACC5"/>
                </a:solidFill>
                <a:latin typeface="Cambria" panose="02040503050406030204" pitchFamily="18" charset="0"/>
              </a:rPr>
              <a:t>TREND FOR CONDITION MONITORING/PREDICTIVE MAINTENANCE</a:t>
            </a:r>
          </a:p>
        </p:txBody>
      </p:sp>
      <p:pic>
        <p:nvPicPr>
          <p:cNvPr id="8195" name="Picture 2">
            <a:extLst>
              <a:ext uri="{FF2B5EF4-FFF2-40B4-BE49-F238E27FC236}">
                <a16:creationId xmlns:a16="http://schemas.microsoft.com/office/drawing/2014/main" id="{1044AFC6-2BE5-4D29-8609-CB103D620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573088"/>
            <a:ext cx="8969375" cy="375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59D371E-2408-4EEE-8A32-BDBBA38F6861}"/>
              </a:ext>
            </a:extLst>
          </p:cNvPr>
          <p:cNvSpPr/>
          <p:nvPr/>
        </p:nvSpPr>
        <p:spPr>
          <a:xfrm>
            <a:off x="1292225" y="211138"/>
            <a:ext cx="5187950" cy="5778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/>
              <a:t>What does IDE sensor do ?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DBB8F86-9BE3-4A6C-BBFD-44CA3950F467}"/>
              </a:ext>
            </a:extLst>
          </p:cNvPr>
          <p:cNvCxnSpPr>
            <a:cxnSpLocks/>
          </p:cNvCxnSpPr>
          <p:nvPr/>
        </p:nvCxnSpPr>
        <p:spPr>
          <a:xfrm>
            <a:off x="1968500" y="788988"/>
            <a:ext cx="0" cy="635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97DD8C85-94D4-4DF5-93E6-C9EA0CBF344D}"/>
              </a:ext>
            </a:extLst>
          </p:cNvPr>
          <p:cNvSpPr/>
          <p:nvPr/>
        </p:nvSpPr>
        <p:spPr>
          <a:xfrm>
            <a:off x="838200" y="1423988"/>
            <a:ext cx="1855788" cy="7254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/>
              <a:t>Detects anomaly that can cause failure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384A37C-01C0-48F8-A6D9-12D11320B111}"/>
              </a:ext>
            </a:extLst>
          </p:cNvPr>
          <p:cNvCxnSpPr>
            <a:cxnSpLocks/>
          </p:cNvCxnSpPr>
          <p:nvPr/>
        </p:nvCxnSpPr>
        <p:spPr>
          <a:xfrm>
            <a:off x="3230563" y="788988"/>
            <a:ext cx="0" cy="1479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DAD7C3A6-9BC8-4367-870B-027F082360F8}"/>
              </a:ext>
            </a:extLst>
          </p:cNvPr>
          <p:cNvSpPr/>
          <p:nvPr/>
        </p:nvSpPr>
        <p:spPr>
          <a:xfrm>
            <a:off x="2489200" y="2284413"/>
            <a:ext cx="1701800" cy="10302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/>
              <a:t>Predicts future development of degradation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2746146-BB02-40DE-B383-578E134EF068}"/>
              </a:ext>
            </a:extLst>
          </p:cNvPr>
          <p:cNvCxnSpPr>
            <a:cxnSpLocks/>
          </p:cNvCxnSpPr>
          <p:nvPr/>
        </p:nvCxnSpPr>
        <p:spPr>
          <a:xfrm>
            <a:off x="5943600" y="788988"/>
            <a:ext cx="0" cy="635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2B83E2B5-C6CC-4A64-B5C2-8B77368D6525}"/>
              </a:ext>
            </a:extLst>
          </p:cNvPr>
          <p:cNvSpPr/>
          <p:nvPr/>
        </p:nvSpPr>
        <p:spPr>
          <a:xfrm>
            <a:off x="5307013" y="1423988"/>
            <a:ext cx="1690687" cy="7207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/>
              <a:t>Identifies the source of problem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778D788-3676-4A2E-AECF-D6E93A8E08C3}"/>
              </a:ext>
            </a:extLst>
          </p:cNvPr>
          <p:cNvCxnSpPr>
            <a:cxnSpLocks/>
          </p:cNvCxnSpPr>
          <p:nvPr/>
        </p:nvCxnSpPr>
        <p:spPr>
          <a:xfrm>
            <a:off x="4760913" y="788988"/>
            <a:ext cx="0" cy="1479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A0718EBB-8EC6-41FC-A5D4-D47FF2D325F8}"/>
              </a:ext>
            </a:extLst>
          </p:cNvPr>
          <p:cNvSpPr/>
          <p:nvPr/>
        </p:nvSpPr>
        <p:spPr>
          <a:xfrm>
            <a:off x="4273550" y="2268538"/>
            <a:ext cx="1395413" cy="10318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/>
              <a:t>Promotes Diagnostic analysis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19BDB78-F9C7-480F-A990-66F8BE8593DC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1751013" y="2149475"/>
            <a:ext cx="14287" cy="1317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8CEDBF6E-B8A8-4E02-B48D-ABE7C76F54A0}"/>
              </a:ext>
            </a:extLst>
          </p:cNvPr>
          <p:cNvSpPr/>
          <p:nvPr/>
        </p:nvSpPr>
        <p:spPr>
          <a:xfrm>
            <a:off x="838200" y="3462338"/>
            <a:ext cx="1422400" cy="7254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/>
              <a:t>Reduces unplanned downtime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556EABB-407A-4BF0-9D5B-8C02AEA39F82}"/>
              </a:ext>
            </a:extLst>
          </p:cNvPr>
          <p:cNvCxnSpPr>
            <a:cxnSpLocks/>
            <a:stCxn id="25" idx="3"/>
            <a:endCxn id="40" idx="1"/>
          </p:cNvCxnSpPr>
          <p:nvPr/>
        </p:nvCxnSpPr>
        <p:spPr>
          <a:xfrm>
            <a:off x="2260600" y="3824288"/>
            <a:ext cx="166688" cy="1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D4C67F6E-7AE8-47F5-87DC-B2F32648E691}"/>
              </a:ext>
            </a:extLst>
          </p:cNvPr>
          <p:cNvSpPr/>
          <p:nvPr/>
        </p:nvSpPr>
        <p:spPr>
          <a:xfrm>
            <a:off x="2427288" y="3449638"/>
            <a:ext cx="1090612" cy="7524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/>
              <a:t>Increase MTBF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99067C9-9416-447A-904B-3470447EA104}"/>
              </a:ext>
            </a:extLst>
          </p:cNvPr>
          <p:cNvCxnSpPr/>
          <p:nvPr/>
        </p:nvCxnSpPr>
        <p:spPr>
          <a:xfrm>
            <a:off x="3063875" y="3171825"/>
            <a:ext cx="0" cy="303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748D5CB-A0A3-45AB-97F2-BA048729C0BD}"/>
              </a:ext>
            </a:extLst>
          </p:cNvPr>
          <p:cNvCxnSpPr>
            <a:cxnSpLocks/>
            <a:stCxn id="22" idx="2"/>
            <a:endCxn id="53" idx="0"/>
          </p:cNvCxnSpPr>
          <p:nvPr/>
        </p:nvCxnSpPr>
        <p:spPr>
          <a:xfrm flipH="1">
            <a:off x="4972050" y="3300413"/>
            <a:ext cx="0" cy="193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A89B05BD-57D9-4985-8019-BA6A495D3EFB}"/>
              </a:ext>
            </a:extLst>
          </p:cNvPr>
          <p:cNvSpPr/>
          <p:nvPr/>
        </p:nvSpPr>
        <p:spPr>
          <a:xfrm>
            <a:off x="4273550" y="3494088"/>
            <a:ext cx="1395413" cy="6778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/>
              <a:t>Leads to improved safety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69DA5631-0A27-4AFB-A946-950DF65EC6D4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6151563" y="2144713"/>
            <a:ext cx="0" cy="1317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7325FE88-EB3A-4BE6-89B7-258F66FF41EF}"/>
              </a:ext>
            </a:extLst>
          </p:cNvPr>
          <p:cNvSpPr/>
          <p:nvPr/>
        </p:nvSpPr>
        <p:spPr>
          <a:xfrm>
            <a:off x="5943600" y="3494088"/>
            <a:ext cx="1295400" cy="6937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/>
              <a:t>Increase equipment reliability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0CC18C2-D5E8-4C2F-A1CE-F89C68F9090C}"/>
              </a:ext>
            </a:extLst>
          </p:cNvPr>
          <p:cNvCxnSpPr>
            <a:cxnSpLocks/>
            <a:stCxn id="60" idx="1"/>
            <a:endCxn id="53" idx="3"/>
          </p:cNvCxnSpPr>
          <p:nvPr/>
        </p:nvCxnSpPr>
        <p:spPr>
          <a:xfrm flipH="1" flipV="1">
            <a:off x="5668963" y="3833813"/>
            <a:ext cx="274637" cy="6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B832A13-137C-4D6D-AFDB-212BBAAEBC9B}"/>
              </a:ext>
            </a:extLst>
          </p:cNvPr>
          <p:cNvCxnSpPr>
            <a:cxnSpLocks/>
            <a:stCxn id="40" idx="2"/>
          </p:cNvCxnSpPr>
          <p:nvPr/>
        </p:nvCxnSpPr>
        <p:spPr>
          <a:xfrm>
            <a:off x="2973388" y="4202113"/>
            <a:ext cx="0" cy="2222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5BA49ED-9042-451B-A46E-C31CA09CBB5F}"/>
              </a:ext>
            </a:extLst>
          </p:cNvPr>
          <p:cNvCxnSpPr>
            <a:cxnSpLocks/>
            <a:stCxn id="53" idx="2"/>
          </p:cNvCxnSpPr>
          <p:nvPr/>
        </p:nvCxnSpPr>
        <p:spPr>
          <a:xfrm>
            <a:off x="4972050" y="4171950"/>
            <a:ext cx="0" cy="2524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39C9E8A-B951-4688-8785-939F03BDF8E5}"/>
              </a:ext>
            </a:extLst>
          </p:cNvPr>
          <p:cNvCxnSpPr>
            <a:cxnSpLocks/>
          </p:cNvCxnSpPr>
          <p:nvPr/>
        </p:nvCxnSpPr>
        <p:spPr>
          <a:xfrm>
            <a:off x="2973388" y="4424363"/>
            <a:ext cx="20558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5D387D24-894F-4BB3-AE9A-7B233271EF36}"/>
              </a:ext>
            </a:extLst>
          </p:cNvPr>
          <p:cNvCxnSpPr>
            <a:cxnSpLocks/>
          </p:cNvCxnSpPr>
          <p:nvPr/>
        </p:nvCxnSpPr>
        <p:spPr>
          <a:xfrm>
            <a:off x="3886200" y="4424363"/>
            <a:ext cx="0" cy="190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4EF304BA-9FE2-4951-B00A-6E82449C4ED3}"/>
              </a:ext>
            </a:extLst>
          </p:cNvPr>
          <p:cNvSpPr/>
          <p:nvPr/>
        </p:nvSpPr>
        <p:spPr>
          <a:xfrm>
            <a:off x="2624138" y="4637088"/>
            <a:ext cx="2573337" cy="4349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/>
              <a:t>Increase revenue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23C16FB3-08E8-4630-A204-7C7F80B5B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3050" y="514350"/>
            <a:ext cx="3517900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>
            <a:lvl1pPr marL="12700">
              <a:lnSpc>
                <a:spcPct val="8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lnSpc>
                <a:spcPct val="8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lnSpc>
                <a:spcPct val="8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lnSpc>
                <a:spcPct val="8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lnSpc>
                <a:spcPct val="8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>
              <a:lnSpc>
                <a:spcPct val="100000"/>
              </a:lnSpc>
              <a:spcBef>
                <a:spcPts val="100"/>
              </a:spcBef>
            </a:pPr>
            <a:r>
              <a:rPr lang="en-US" altLang="en-US" sz="1200">
                <a:solidFill>
                  <a:srgbClr val="365F91"/>
                </a:solidFill>
                <a:latin typeface="Cambria" panose="02040503050406030204" pitchFamily="18" charset="0"/>
              </a:rPr>
              <a:t>WHY INDUSTRIAL DATA ENABLER (IDE)”VEDGE” 1.6</a:t>
            </a:r>
          </a:p>
        </p:txBody>
      </p:sp>
      <p:graphicFrame>
        <p:nvGraphicFramePr>
          <p:cNvPr id="8194" name="Group 2">
            <a:extLst>
              <a:ext uri="{FF2B5EF4-FFF2-40B4-BE49-F238E27FC236}">
                <a16:creationId xmlns:a16="http://schemas.microsoft.com/office/drawing/2014/main" id="{1BA05A0F-037E-4D25-BAC6-C1F47393E4FD}"/>
              </a:ext>
            </a:extLst>
          </p:cNvPr>
          <p:cNvGraphicFramePr>
            <a:graphicFrameLocks noGrp="1"/>
          </p:cNvGraphicFramePr>
          <p:nvPr/>
        </p:nvGraphicFramePr>
        <p:xfrm>
          <a:off x="176213" y="728663"/>
          <a:ext cx="8890000" cy="4021140"/>
        </p:xfrm>
        <a:graphic>
          <a:graphicData uri="http://schemas.openxmlformats.org/drawingml/2006/table">
            <a:tbl>
              <a:tblPr/>
              <a:tblGrid>
                <a:gridCol w="2224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1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63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438"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5pPr>
                      <a:lvl6pPr marL="25146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6pPr>
                      <a:lvl7pPr marL="29718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7pPr>
                      <a:lvl8pPr marL="34290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8pPr>
                      <a:lvl9pPr marL="38862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9pPr>
                    </a:lstStyle>
                    <a:p>
                      <a:pPr marL="92075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cs typeface="Noto Sans SC Regular" charset="0"/>
                        </a:rPr>
                        <a:t>Features</a:t>
                      </a:r>
                    </a:p>
                  </a:txBody>
                  <a:tcPr marL="0" marR="0" marT="27000" marB="0" horzOverflow="overflow">
                    <a:lnL>
                      <a:noFill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5pPr>
                      <a:lvl6pPr marL="25146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6pPr>
                      <a:lvl7pPr marL="29718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7pPr>
                      <a:lvl8pPr marL="34290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8pPr>
                      <a:lvl9pPr marL="38862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9pPr>
                    </a:lstStyle>
                    <a:p>
                      <a:pPr marL="98425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cs typeface="Noto Sans SC Regular" charset="0"/>
                        </a:rPr>
                        <a:t>Advantages</a:t>
                      </a:r>
                    </a:p>
                  </a:txBody>
                  <a:tcPr marL="0" marR="0" marT="27000" marB="0" horzOverflow="overflow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5pPr>
                      <a:lvl6pPr marL="25146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6pPr>
                      <a:lvl7pPr marL="29718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7pPr>
                      <a:lvl8pPr marL="34290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8pPr>
                      <a:lvl9pPr marL="38862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9pPr>
                    </a:lstStyle>
                    <a:p>
                      <a:pPr marL="96838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cs typeface="Noto Sans SC Regular" charset="0"/>
                        </a:rPr>
                        <a:t>Benefits to customer / Client</a:t>
                      </a:r>
                    </a:p>
                  </a:txBody>
                  <a:tcPr marL="0" marR="0" marT="27000" marB="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5pPr>
                      <a:lvl6pPr marL="25146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6pPr>
                      <a:lvl7pPr marL="29718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7pPr>
                      <a:lvl8pPr marL="34290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8pPr>
                      <a:lvl9pPr marL="38862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9pPr>
                    </a:lstStyle>
                    <a:p>
                      <a:pPr marL="92075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Noto Sans SC Regular" charset="0"/>
                        </a:rPr>
                        <a:t>Made </a:t>
                      </a: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Noto Sans SC Regular" charset="0"/>
                        </a:rPr>
                        <a:t>In India Product</a:t>
                      </a:r>
                    </a:p>
                  </a:txBody>
                  <a:tcPr marL="0" marR="0" marT="32760" marB="0" horzOverflow="overflow">
                    <a:lnL>
                      <a:noFill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5pPr>
                      <a:lvl6pPr marL="25146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6pPr>
                      <a:lvl7pPr marL="29718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7pPr>
                      <a:lvl8pPr marL="34290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8pPr>
                      <a:lvl9pPr marL="38862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9pPr>
                    </a:lstStyle>
                    <a:p>
                      <a:pPr marL="98425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Noto Sans SC Regular" charset="0"/>
                        </a:rPr>
                        <a:t>Every component is made in India</a:t>
                      </a:r>
                    </a:p>
                  </a:txBody>
                  <a:tcPr marL="0" marR="0" marT="32760" marB="0" horzOverflow="overflow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5pPr>
                      <a:lvl6pPr marL="25146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6pPr>
                      <a:lvl7pPr marL="29718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7pPr>
                      <a:lvl8pPr marL="34290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8pPr>
                      <a:lvl9pPr marL="38862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9pPr>
                    </a:lstStyle>
                    <a:p>
                      <a:pPr marL="96838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Noto Sans SC Regular" charset="0"/>
                        </a:rPr>
                        <a:t>Economical</a:t>
                      </a:r>
                    </a:p>
                  </a:txBody>
                  <a:tcPr marL="0" marR="0" marT="32760" marB="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5pPr>
                      <a:lvl6pPr marL="25146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6pPr>
                      <a:lvl7pPr marL="29718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7pPr>
                      <a:lvl8pPr marL="34290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8pPr>
                      <a:lvl9pPr marL="38862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9pPr>
                    </a:lstStyle>
                    <a:p>
                      <a:pPr marL="92075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Noto Sans SC Regular" charset="0"/>
                        </a:rPr>
                        <a:t>Plug and Play installation</a:t>
                      </a:r>
                    </a:p>
                  </a:txBody>
                  <a:tcPr marL="0" marR="0" marT="34920" marB="0" horzOverflow="overflow">
                    <a:lnL>
                      <a:noFill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5pPr>
                      <a:lvl6pPr marL="25146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6pPr>
                      <a:lvl7pPr marL="29718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7pPr>
                      <a:lvl8pPr marL="34290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8pPr>
                      <a:lvl9pPr marL="38862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9pPr>
                    </a:lstStyle>
                    <a:p>
                      <a:pPr marL="98425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Noto Sans SC Regular" charset="0"/>
                        </a:rPr>
                        <a:t>Installation within a minute</a:t>
                      </a:r>
                    </a:p>
                  </a:txBody>
                  <a:tcPr marL="0" marR="0" marT="34920" marB="0" horzOverflow="overflow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5pPr>
                      <a:lvl6pPr marL="25146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6pPr>
                      <a:lvl7pPr marL="29718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7pPr>
                      <a:lvl8pPr marL="34290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8pPr>
                      <a:lvl9pPr marL="38862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9pPr>
                    </a:lstStyle>
                    <a:p>
                      <a:pPr marL="96838" marR="0" lvl="0" indent="0" algn="l" defTabSz="457200" rtl="0" eaLnBrk="1" fontAlgn="base" latinLnBrk="0" hangingPunct="0">
                        <a:lnSpc>
                          <a:spcPts val="1413"/>
                        </a:lnSpc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Noto Sans SC Regular" charset="0"/>
                        </a:rPr>
                        <a:t>No need to compromise on Operational schedule of the  plant.</a:t>
                      </a:r>
                    </a:p>
                  </a:txBody>
                  <a:tcPr marL="0" marR="0" marT="42840" marB="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638"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5pPr>
                      <a:lvl6pPr marL="25146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6pPr>
                      <a:lvl7pPr marL="29718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7pPr>
                      <a:lvl8pPr marL="34290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8pPr>
                      <a:lvl9pPr marL="38862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9pPr>
                    </a:lstStyle>
                    <a:p>
                      <a:pPr marL="92075" marR="0" lvl="0" indent="0" algn="l" defTabSz="457200" rtl="0" eaLnBrk="1" fontAlgn="base" latinLnBrk="0" hangingPunct="0">
                        <a:lnSpc>
                          <a:spcPts val="1388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Noto Sans SC Regular" charset="0"/>
                        </a:rPr>
                        <a:t>Visual LED Indicator on the  machine for edge (Computing)</a:t>
                      </a:r>
                    </a:p>
                  </a:txBody>
                  <a:tcPr marL="0" marR="0" marT="44280" marB="0" horzOverflow="overflow">
                    <a:lnL>
                      <a:noFill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5pPr>
                      <a:lvl6pPr marL="25146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6pPr>
                      <a:lvl7pPr marL="29718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7pPr>
                      <a:lvl8pPr marL="34290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8pPr>
                      <a:lvl9pPr marL="38862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9pPr>
                    </a:lstStyle>
                    <a:p>
                      <a:pPr marL="98425" marR="0" lvl="0" indent="0" algn="l" defTabSz="457200" rtl="0" eaLnBrk="1" fontAlgn="base" latinLnBrk="0" hangingPunct="0">
                        <a:lnSpc>
                          <a:spcPts val="1388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Noto Sans SC Regular" charset="0"/>
                        </a:rPr>
                        <a:t>Various colours of LED indicate the  equipment status at real-time.</a:t>
                      </a:r>
                    </a:p>
                  </a:txBody>
                  <a:tcPr marL="0" marR="0" marT="44280" marB="0" horzOverflow="overflow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96838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96838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96838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96838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96838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5pPr>
                      <a:lvl6pPr marL="25146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6838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6pPr>
                      <a:lvl7pPr marL="29718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6838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7pPr>
                      <a:lvl8pPr marL="34290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6838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8pPr>
                      <a:lvl9pPr marL="38862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6838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9pPr>
                    </a:lstStyle>
                    <a:p>
                      <a:pPr marL="96838" marR="0" lvl="0" indent="30163" algn="l" defTabSz="457200" rtl="0" eaLnBrk="1" fontAlgn="base" latinLnBrk="0" hangingPunct="0">
                        <a:lnSpc>
                          <a:spcPts val="1388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6838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Noto Sans SC Regular" charset="0"/>
                        </a:rPr>
                        <a:t>No training required for the shop-floor team. A change  in colour of the LEDs is an indication of discrepancy</a:t>
                      </a:r>
                    </a:p>
                  </a:txBody>
                  <a:tcPr marL="0" marR="0" marT="44280" marB="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225"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5pPr>
                      <a:lvl6pPr marL="25146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6pPr>
                      <a:lvl7pPr marL="29718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7pPr>
                      <a:lvl8pPr marL="34290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8pPr>
                      <a:lvl9pPr marL="38862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9pPr>
                    </a:lstStyle>
                    <a:p>
                      <a:pPr marL="92075" marR="0" lvl="0" indent="0" algn="l" defTabSz="457200" rtl="0" eaLnBrk="1" fontAlgn="base" latinLnBrk="0" hangingPunct="0">
                        <a:lnSpc>
                          <a:spcPts val="1388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Noto Sans SC Regular" charset="0"/>
                        </a:rPr>
                        <a:t>Threshold setting configurable  for generating alerts</a:t>
                      </a:r>
                    </a:p>
                  </a:txBody>
                  <a:tcPr marL="0" marR="0" marT="45000" marB="0" horzOverflow="overflow">
                    <a:lnL>
                      <a:noFill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5pPr>
                      <a:lvl6pPr marL="25146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6pPr>
                      <a:lvl7pPr marL="29718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7pPr>
                      <a:lvl8pPr marL="34290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8pPr>
                      <a:lvl9pPr marL="38862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9pPr>
                    </a:lstStyle>
                    <a:p>
                      <a:pPr marL="98425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Noto Sans SC Regular" charset="0"/>
                        </a:rPr>
                        <a:t>Equipment Health Monitoring</a:t>
                      </a:r>
                    </a:p>
                  </a:txBody>
                  <a:tcPr marL="0" marR="0" marT="33480" marB="0" horzOverflow="overflow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5pPr>
                      <a:lvl6pPr marL="25146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6pPr>
                      <a:lvl7pPr marL="29718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7pPr>
                      <a:lvl8pPr marL="34290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8pPr>
                      <a:lvl9pPr marL="38862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9pPr>
                    </a:lstStyle>
                    <a:p>
                      <a:pPr marL="96838" marR="0" lvl="0" indent="0" algn="l" defTabSz="457200" rtl="0" eaLnBrk="1" fontAlgn="base" latinLnBrk="0" hangingPunct="0">
                        <a:lnSpc>
                          <a:spcPts val="1388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Noto Sans SC Regular" charset="0"/>
                        </a:rPr>
                        <a:t>Threshold can be set as per ISO standards and or shop  floor requirements</a:t>
                      </a:r>
                    </a:p>
                  </a:txBody>
                  <a:tcPr marL="0" marR="0" marT="45000" marB="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2613"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5pPr>
                      <a:lvl6pPr marL="25146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6pPr>
                      <a:lvl7pPr marL="29718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7pPr>
                      <a:lvl8pPr marL="34290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8pPr>
                      <a:lvl9pPr marL="38862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9pPr>
                    </a:lstStyle>
                    <a:p>
                      <a:pPr marL="92075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Noto Sans SC Regular" charset="0"/>
                        </a:rPr>
                        <a:t>Complete / End-to-end Solution</a:t>
                      </a:r>
                    </a:p>
                  </a:txBody>
                  <a:tcPr marL="0" marR="0" marT="33480" marB="0" horzOverflow="overflow">
                    <a:lnL>
                      <a:noFill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5pPr>
                      <a:lvl6pPr marL="25146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6pPr>
                      <a:lvl7pPr marL="29718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7pPr>
                      <a:lvl8pPr marL="34290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8pPr>
                      <a:lvl9pPr marL="38862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9pPr>
                    </a:lstStyle>
                    <a:p>
                      <a:pPr marL="98425" marR="0" lvl="0" indent="0" algn="l" defTabSz="457200" rtl="0" eaLnBrk="1" fontAlgn="base" latinLnBrk="0" hangingPunct="0">
                        <a:lnSpc>
                          <a:spcPct val="94000"/>
                        </a:lnSpc>
                        <a:spcBef>
                          <a:spcPts val="31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Noto Sans SC Regular" charset="0"/>
                        </a:rPr>
                        <a:t>A system with hardware, software,  firmware, power-cable, and  mounting options</a:t>
                      </a:r>
                    </a:p>
                  </a:txBody>
                  <a:tcPr marL="0" marR="0" marT="39240" marB="0" horzOverflow="overflow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5pPr>
                      <a:lvl6pPr marL="25146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6pPr>
                      <a:lvl7pPr marL="29718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7pPr>
                      <a:lvl8pPr marL="34290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8pPr>
                      <a:lvl9pPr marL="38862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9pPr>
                    </a:lstStyle>
                    <a:p>
                      <a:pPr marL="96838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Noto Sans SC Regular" charset="0"/>
                        </a:rPr>
                        <a:t>No charges for cloud, dashboard, additional hardware.</a:t>
                      </a:r>
                    </a:p>
                  </a:txBody>
                  <a:tcPr marL="0" marR="0" marT="33480" marB="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2450"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5pPr>
                      <a:lvl6pPr marL="25146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6pPr>
                      <a:lvl7pPr marL="29718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7pPr>
                      <a:lvl8pPr marL="34290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8pPr>
                      <a:lvl9pPr marL="38862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9pPr>
                    </a:lstStyle>
                    <a:p>
                      <a:pPr marL="92075" marR="0" lvl="0" indent="0" algn="l" defTabSz="457200" rtl="0" eaLnBrk="1" fontAlgn="base" latinLnBrk="0" hangingPunct="0">
                        <a:lnSpc>
                          <a:spcPts val="1413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Noto Sans SC Regular" charset="0"/>
                        </a:rPr>
                        <a:t>CE/FCC, EMI,EMC, IP68</a:t>
                      </a:r>
                    </a:p>
                    <a:p>
                      <a:pPr marL="92075" marR="0" lvl="0" indent="0" algn="l" defTabSz="457200" rtl="0" eaLnBrk="1" fontAlgn="base" latinLnBrk="0" hangingPunct="0">
                        <a:lnSpc>
                          <a:spcPts val="14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Noto Sans SC Regular" charset="0"/>
                        </a:rPr>
                        <a:t>Certified device</a:t>
                      </a:r>
                    </a:p>
                  </a:txBody>
                  <a:tcPr marL="0" marR="0" marT="33480" marB="0" horzOverflow="overflow">
                    <a:lnL>
                      <a:noFill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5pPr>
                      <a:lvl6pPr marL="25146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6pPr>
                      <a:lvl7pPr marL="29718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7pPr>
                      <a:lvl8pPr marL="34290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8pPr>
                      <a:lvl9pPr marL="38862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9pPr>
                    </a:lstStyle>
                    <a:p>
                      <a:pPr marL="98425" marR="0" lvl="0" indent="0" algn="l" defTabSz="457200" rtl="0" eaLnBrk="1" fontAlgn="base" latinLnBrk="0" hangingPunct="0">
                        <a:lnSpc>
                          <a:spcPts val="1388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Noto Sans SC Regular" charset="0"/>
                        </a:rPr>
                        <a:t>International Certifications ensures  conformance to quality</a:t>
                      </a:r>
                    </a:p>
                  </a:txBody>
                  <a:tcPr marL="0" marR="0" marT="45000" marB="0" horzOverflow="overflow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5pPr>
                      <a:lvl6pPr marL="25146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6pPr>
                      <a:lvl7pPr marL="29718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7pPr>
                      <a:lvl8pPr marL="34290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8pPr>
                      <a:lvl9pPr marL="38862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9pPr>
                    </a:lstStyle>
                    <a:p>
                      <a:pPr marL="96838" marR="0" lvl="0" indent="0" algn="l" defTabSz="457200" rtl="0" eaLnBrk="1" fontAlgn="base" latinLnBrk="0" hangingPunct="0">
                        <a:lnSpc>
                          <a:spcPts val="1388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Noto Sans SC Regular" charset="0"/>
                        </a:rPr>
                        <a:t>Can be deployed in hazardous areas. and is not affected  by local radiations.</a:t>
                      </a:r>
                    </a:p>
                  </a:txBody>
                  <a:tcPr marL="0" marR="0" marT="47520" marB="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3225"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5pPr>
                      <a:lvl6pPr marL="25146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6pPr>
                      <a:lvl7pPr marL="29718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7pPr>
                      <a:lvl8pPr marL="34290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8pPr>
                      <a:lvl9pPr marL="38862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9pPr>
                    </a:lstStyle>
                    <a:p>
                      <a:pPr marL="66675" marR="0" lvl="0" indent="0" algn="l" defTabSz="457200" rtl="0" eaLnBrk="1" fontAlgn="base" latinLnBrk="0" hangingPunct="0">
                        <a:lnSpc>
                          <a:spcPts val="1188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Noto Sans SC Regular" charset="0"/>
                        </a:rPr>
                        <a:t>Mobile based Android  Application</a:t>
                      </a:r>
                    </a:p>
                  </a:txBody>
                  <a:tcPr marL="0" marR="0" marT="5400" marB="0" horzOverflow="overflow">
                    <a:lnL>
                      <a:noFill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5pPr>
                      <a:lvl6pPr marL="25146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6pPr>
                      <a:lvl7pPr marL="29718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7pPr>
                      <a:lvl8pPr marL="34290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8pPr>
                      <a:lvl9pPr marL="38862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9pPr>
                    </a:lstStyle>
                    <a:p>
                      <a:pPr marL="98425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Noto Sans SC Regular" charset="0"/>
                        </a:rPr>
                        <a:t>Remote monitoring ready</a:t>
                      </a:r>
                    </a:p>
                  </a:txBody>
                  <a:tcPr marL="0" marR="0" marT="36720" marB="0" horzOverflow="overflow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5pPr>
                      <a:lvl6pPr marL="25146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6pPr>
                      <a:lvl7pPr marL="29718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7pPr>
                      <a:lvl8pPr marL="34290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8pPr>
                      <a:lvl9pPr marL="38862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9pPr>
                    </a:lstStyle>
                    <a:p>
                      <a:pPr marL="96838" marR="0" lvl="0" indent="0" algn="l" defTabSz="457200" rtl="0" eaLnBrk="1" fontAlgn="base" latinLnBrk="0" hangingPunct="0">
                        <a:lnSpc>
                          <a:spcPts val="1388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Noto Sans SC Regular" charset="0"/>
                        </a:rPr>
                        <a:t>Remote monitoring of equipment at any instance of time,  from any geographical helps real time status awareness</a:t>
                      </a:r>
                    </a:p>
                  </a:txBody>
                  <a:tcPr marL="0" marR="0" marT="45000" marB="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0863"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5pPr>
                      <a:lvl6pPr marL="25146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6pPr>
                      <a:lvl7pPr marL="29718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7pPr>
                      <a:lvl8pPr marL="34290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8pPr>
                      <a:lvl9pPr marL="38862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9pPr>
                    </a:lstStyle>
                    <a:p>
                      <a:pPr marL="66675" marR="0" lvl="0" indent="0" algn="l" defTabSz="457200" rtl="0" eaLnBrk="1" fontAlgn="base" latinLnBrk="0" hangingPunct="0">
                        <a:lnSpc>
                          <a:spcPts val="1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Noto Sans SC Regular" charset="0"/>
                        </a:rPr>
                        <a:t>Monitors triaxial vibrations, plus</a:t>
                      </a:r>
                    </a:p>
                    <a:p>
                      <a:pPr marL="66675" marR="0" lvl="0" indent="0" algn="l" defTabSz="457200" rtl="0" eaLnBrk="1" fontAlgn="base" latinLnBrk="0" hangingPunct="0">
                        <a:lnSpc>
                          <a:spcPts val="1388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Noto Sans SC Regular" charset="0"/>
                        </a:rPr>
                        <a:t>temperature and acoustics at  sensor location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5pPr>
                      <a:lvl6pPr marL="25146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6pPr>
                      <a:lvl7pPr marL="29718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7pPr>
                      <a:lvl8pPr marL="34290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8pPr>
                      <a:lvl9pPr marL="38862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9pPr>
                    </a:lstStyle>
                    <a:p>
                      <a:pPr marL="98425" marR="0" lvl="0" indent="0" algn="just" defTabSz="457200" rtl="0" eaLnBrk="1" fontAlgn="base" latinLnBrk="0" hangingPunct="0">
                        <a:lnSpc>
                          <a:spcPct val="82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Noto Sans SC Regular" charset="0"/>
                        </a:rPr>
                        <a:t>Captures vibrations in axial, horizontal  and vertical axes, surface temperature  and noise levels.</a:t>
                      </a:r>
                    </a:p>
                  </a:txBody>
                  <a:tcPr marL="0" marR="0" marT="43560" marB="0" horzOverflow="overflow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5pPr>
                      <a:lvl6pPr marL="25146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6pPr>
                      <a:lvl7pPr marL="29718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7pPr>
                      <a:lvl8pPr marL="34290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8pPr>
                      <a:lvl9pPr marL="38862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SC Regular" charset="0"/>
                        </a:defRPr>
                      </a:lvl9pPr>
                    </a:lstStyle>
                    <a:p>
                      <a:pPr marL="96838" marR="0" lvl="0" indent="0" algn="l" defTabSz="457200" rtl="0" eaLnBrk="1" fontAlgn="base" latinLnBrk="0" hangingPunct="0">
                        <a:lnSpc>
                          <a:spcPts val="1188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Noto Sans SC Regular" charset="0"/>
                        </a:rPr>
                        <a:t>Insights for decision making. Based on multiple inputs.  Potentially predicts 80% of the faults at 20% costs</a:t>
                      </a:r>
                    </a:p>
                  </a:txBody>
                  <a:tcPr marL="0" marR="0" marT="45360" marB="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EA48373-E361-4B01-90AF-7AB3A1A1E65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5300" y="136525"/>
          <a:ext cx="8153400" cy="48529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5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2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8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73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61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Features\                                             Instruments&gt;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79" marR="9079" marT="907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Infinite uptime IDE Spec 1.2 version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9" marR="9079" marT="907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Infinite uptime IDE Spec 1.5 version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9" marR="9079" marT="907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Infinite uptime IDE Spec 1.6 version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9" marR="9079" marT="907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Real time and trend monitoring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79" marR="9079" marT="907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79" marR="9079" marT="9078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79" marR="9079" marT="9078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79" marR="9079" marT="9078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DAQ to PC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79" marR="9079" marT="907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Wireless/ Online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79" marR="9079" marT="907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Wireless/ Online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79" marR="9079" marT="907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Wireless/ Online/ wired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79" marR="9079" marT="9078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sensor to DAQ connection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79" marR="9079" marT="907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Wireless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79" marR="9079" marT="9078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Wireless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79" marR="9079" marT="9078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Wireless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79" marR="9079" marT="9078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Online spectrum analysis 24*7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79" marR="9079" marT="907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79" marR="9079" marT="9078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79" marR="9079" marT="9078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79" marR="9079" marT="9078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00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Local RS485 - Modbus RTU</a:t>
                      </a:r>
                      <a:br>
                        <a:rPr lang="fr-FR" sz="1100" b="1" u="none" strike="noStrike">
                          <a:effectLst/>
                        </a:rPr>
                      </a:br>
                      <a:r>
                        <a:rPr lang="fr-FR" sz="1100" b="1" u="none" strike="noStrike">
                          <a:effectLst/>
                        </a:rPr>
                        <a:t>communication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9" marR="9079" marT="907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No</a:t>
                      </a:r>
                      <a:endParaRPr lang="en-US" sz="1100" b="0" i="0" u="none" strike="noStrike" dirty="0">
                        <a:solidFill>
                          <a:srgbClr val="0D0D0D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79" marR="9079" marT="907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No</a:t>
                      </a:r>
                      <a:endParaRPr lang="en-US" sz="1100" b="0" i="0" u="none" strike="noStrike" dirty="0">
                        <a:solidFill>
                          <a:srgbClr val="0D0D0D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79" marR="9079" marT="907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79" marR="9079" marT="9078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DCS connectivity option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79" marR="9079" marT="907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79" marR="9079" marT="907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79" marR="9079" marT="907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79" marR="9079" marT="9078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0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Offline recording of Vibration, temp and acoustic on mobile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79" marR="9079" marT="907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No</a:t>
                      </a:r>
                      <a:endParaRPr lang="en-US" sz="1100" b="0" i="0" u="none" strike="noStrike" dirty="0">
                        <a:solidFill>
                          <a:srgbClr val="0D0D0D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79" marR="9079" marT="907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No</a:t>
                      </a:r>
                      <a:endParaRPr lang="en-US" sz="1100" b="0" i="0" u="none" strike="noStrike" dirty="0">
                        <a:solidFill>
                          <a:srgbClr val="0D0D0D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79" marR="9079" marT="907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79" marR="9079" marT="9078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0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MEMS  sensor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79" marR="9079" marT="907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79" marR="9079" marT="9078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79" marR="9079" marT="9078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79" marR="9079" marT="9078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0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Frequency range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79" marR="9079" marT="907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10 Hz -1.3kHz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79" marR="9079" marT="9078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10 Hz -1.3kHz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79" marR="9079" marT="9078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10 Hz -1.3kHz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79" marR="9079" marT="9078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Line of resolution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79" marR="9079" marT="907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1600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79" marR="9079" marT="907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1600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79" marR="9079" marT="907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3200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79" marR="9079" marT="9078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0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Alarm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79" marR="9079" marT="907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79" marR="9079" marT="9078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79" marR="9079" marT="9078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79" marR="9079" marT="9078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00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Power supply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79" marR="9079" marT="907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5V DC (0.5A)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9" marR="9079" marT="9078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External , 24 VDC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9" marR="9079" marT="9078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External , 24 VDC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9" marR="9079" marT="9078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0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WIFI Range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79" marR="9079" marT="907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25 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79" marR="9079" marT="907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35 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79" marR="9079" marT="9078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35 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79" marR="9079" marT="9078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00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Email alert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79" marR="9079" marT="907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79" marR="9079" marT="9078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79" marR="9079" marT="9078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79" marR="9079" marT="9078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00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communication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79" marR="9079" marT="907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WIFI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79" marR="9079" marT="9078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WIFI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79" marR="9079" marT="9078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WIFI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79" marR="9079" marT="9078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000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Diagnostic facility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79" marR="9079" marT="907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Yes, for simple fault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79" marR="9079" marT="9078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Yes, for simple fault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79" marR="9079" marT="9078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Yes, for simple fault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79" marR="9079" marT="9078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67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Acceleration &amp; velocity FFT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79" marR="9079" marT="907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79" marR="9079" marT="9078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79" marR="9079" marT="9078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79" marR="9079" marT="9078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00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Temperature measurement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79" marR="9079" marT="907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79" marR="9079" marT="9078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79" marR="9079" marT="9078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79" marR="9079" marT="9078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BA69C1A4-415D-4D4A-96CD-F703D3D60C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51175" y="158750"/>
            <a:ext cx="3036888" cy="871538"/>
          </a:xfrm>
        </p:spPr>
        <p:txBody>
          <a:bodyPr tIns="12600"/>
          <a:lstStyle/>
          <a:p>
            <a:pPr marL="12700" algn="l" eaLnBrk="1">
              <a:lnSpc>
                <a:spcPct val="100000"/>
              </a:lnSpc>
              <a:spcBef>
                <a:spcPts val="1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altLang="en-US" sz="1200" b="1">
                <a:solidFill>
                  <a:srgbClr val="49ACC5"/>
                </a:solidFill>
                <a:latin typeface="Cambria" panose="02040503050406030204" pitchFamily="18" charset="0"/>
              </a:rPr>
              <a:t>DIGITIZE ANY EQUIPMENT IN UNDER 1 Min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070BAAC1-694E-49E2-AC14-246F5A209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25" y="3146425"/>
            <a:ext cx="18827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9000" rIns="0" bIns="0">
            <a:spAutoFit/>
          </a:bodyPr>
          <a:lstStyle>
            <a:lvl1pPr marL="12700">
              <a:lnSpc>
                <a:spcPct val="8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lnSpc>
                <a:spcPct val="8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lnSpc>
                <a:spcPct val="8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lnSpc>
                <a:spcPct val="8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lnSpc>
                <a:spcPct val="8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>
              <a:lnSpc>
                <a:spcPct val="101000"/>
              </a:lnSpc>
              <a:spcBef>
                <a:spcPts val="75"/>
              </a:spcBef>
            </a:pPr>
            <a:r>
              <a:rPr lang="en-US" altLang="en-US" sz="1200" b="1">
                <a:latin typeface="Cambria" panose="02040503050406030204" pitchFamily="18" charset="0"/>
              </a:rPr>
              <a:t>seconds </a:t>
            </a:r>
            <a:r>
              <a:rPr lang="en-US" altLang="en-US" sz="1200">
                <a:latin typeface="Cambria" panose="02040503050406030204" pitchFamily="18" charset="0"/>
              </a:rPr>
              <a:t>through a magnetic  connection.</a:t>
            </a: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1436AD0D-94D2-433E-AE90-480FB911F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13" y="2808288"/>
            <a:ext cx="2287587" cy="63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>
            <a:lvl1pPr marL="38100">
              <a:lnSpc>
                <a:spcPct val="8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lnSpc>
                <a:spcPct val="8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lnSpc>
                <a:spcPct val="8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lnSpc>
                <a:spcPct val="8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lnSpc>
                <a:spcPct val="8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>
              <a:lnSpc>
                <a:spcPct val="100000"/>
              </a:lnSpc>
              <a:spcBef>
                <a:spcPts val="100"/>
              </a:spcBef>
            </a:pPr>
            <a:r>
              <a:rPr lang="en-US" altLang="en-US" sz="3600" baseline="-25000">
                <a:latin typeface="Arial" panose="020B0604020202020204" pitchFamily="34" charset="0"/>
              </a:rPr>
              <a:t>1</a:t>
            </a:r>
            <a:r>
              <a:rPr lang="en-US" altLang="en-US" sz="1200">
                <a:latin typeface="Cambria" panose="02040503050406030204" pitchFamily="18" charset="0"/>
              </a:rPr>
              <a:t>Installs on any machine </a:t>
            </a:r>
            <a:r>
              <a:rPr lang="en-US" altLang="en-US" sz="1200" b="1">
                <a:latin typeface="Cambria" panose="02040503050406030204" pitchFamily="18" charset="0"/>
              </a:rPr>
              <a:t>within</a:t>
            </a:r>
          </a:p>
        </p:txBody>
      </p:sp>
      <p:sp>
        <p:nvSpPr>
          <p:cNvPr id="14341" name="Rectangle 4">
            <a:extLst>
              <a:ext uri="{FF2B5EF4-FFF2-40B4-BE49-F238E27FC236}">
                <a16:creationId xmlns:a16="http://schemas.microsoft.com/office/drawing/2014/main" id="{E4647750-E75E-4169-AF7B-661F7E9B4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8363" y="3100388"/>
            <a:ext cx="2119312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>
            <a:lvl1pPr marL="12700">
              <a:lnSpc>
                <a:spcPct val="8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lnSpc>
                <a:spcPct val="8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lnSpc>
                <a:spcPct val="8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lnSpc>
                <a:spcPct val="8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lnSpc>
                <a:spcPct val="8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>
              <a:lnSpc>
                <a:spcPct val="100000"/>
              </a:lnSpc>
              <a:spcBef>
                <a:spcPts val="100"/>
              </a:spcBef>
            </a:pPr>
            <a:r>
              <a:rPr lang="en-US" altLang="en-US" sz="1200">
                <a:latin typeface="Cambria" panose="02040503050406030204" pitchFamily="18" charset="0"/>
              </a:rPr>
              <a:t>visual fault-detecting indicators.</a:t>
            </a:r>
          </a:p>
        </p:txBody>
      </p:sp>
      <p:sp>
        <p:nvSpPr>
          <p:cNvPr id="14342" name="Rectangle 5">
            <a:extLst>
              <a:ext uri="{FF2B5EF4-FFF2-40B4-BE49-F238E27FC236}">
                <a16:creationId xmlns:a16="http://schemas.microsoft.com/office/drawing/2014/main" id="{60153CF5-0BC7-40BD-8A59-B12323636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7538" y="2762250"/>
            <a:ext cx="2520950" cy="38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>
            <a:lvl1pPr marL="38100">
              <a:lnSpc>
                <a:spcPct val="8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lnSpc>
                <a:spcPct val="8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lnSpc>
                <a:spcPct val="8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lnSpc>
                <a:spcPct val="8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lnSpc>
                <a:spcPct val="8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>
              <a:lnSpc>
                <a:spcPct val="100000"/>
              </a:lnSpc>
              <a:spcBef>
                <a:spcPts val="100"/>
              </a:spcBef>
            </a:pPr>
            <a:r>
              <a:rPr lang="en-US" altLang="en-US" sz="3600" baseline="-19000">
                <a:latin typeface="Arial" panose="020B0604020202020204" pitchFamily="34" charset="0"/>
              </a:rPr>
              <a:t>2 </a:t>
            </a:r>
            <a:r>
              <a:rPr lang="en-US" altLang="en-US" sz="1200" b="1">
                <a:latin typeface="Cambria" panose="02040503050406030204" pitchFamily="18" charset="0"/>
              </a:rPr>
              <a:t>Immediate feedback </a:t>
            </a:r>
            <a:r>
              <a:rPr lang="en-US" altLang="en-US" sz="1200">
                <a:latin typeface="Cambria" panose="02040503050406030204" pitchFamily="18" charset="0"/>
              </a:rPr>
              <a:t>through</a:t>
            </a:r>
          </a:p>
        </p:txBody>
      </p:sp>
      <p:sp>
        <p:nvSpPr>
          <p:cNvPr id="14343" name="Rectangle 6">
            <a:extLst>
              <a:ext uri="{FF2B5EF4-FFF2-40B4-BE49-F238E27FC236}">
                <a16:creationId xmlns:a16="http://schemas.microsoft.com/office/drawing/2014/main" id="{54F052EC-F462-4800-9555-C3788333F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9675" y="2947988"/>
            <a:ext cx="2511425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>
            <a:lvl1pPr marL="12700">
              <a:lnSpc>
                <a:spcPct val="8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lnSpc>
                <a:spcPct val="8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lnSpc>
                <a:spcPct val="8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lnSpc>
                <a:spcPct val="8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lnSpc>
                <a:spcPct val="8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>
              <a:lnSpc>
                <a:spcPct val="100000"/>
              </a:lnSpc>
              <a:spcBef>
                <a:spcPts val="100"/>
              </a:spcBef>
            </a:pPr>
            <a:r>
              <a:rPr lang="en-US" altLang="en-US" sz="1200" b="1">
                <a:latin typeface="Cambria" panose="02040503050406030204" pitchFamily="18" charset="0"/>
              </a:rPr>
              <a:t>Monitor remotely and wirelessly</a:t>
            </a:r>
            <a:r>
              <a:rPr lang="en-US" altLang="en-US" sz="1200">
                <a:latin typeface="Cambria" panose="02040503050406030204" pitchFamily="18" charset="0"/>
              </a:rPr>
              <a:t>, to</a:t>
            </a:r>
          </a:p>
        </p:txBody>
      </p:sp>
      <p:sp>
        <p:nvSpPr>
          <p:cNvPr id="14344" name="Rectangle 7">
            <a:extLst>
              <a:ext uri="{FF2B5EF4-FFF2-40B4-BE49-F238E27FC236}">
                <a16:creationId xmlns:a16="http://schemas.microsoft.com/office/drawing/2014/main" id="{A5CC67DE-E2C2-453D-BF8B-121D71B3A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75" y="2981325"/>
            <a:ext cx="2671763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>
            <a:lvl1pPr marL="38100">
              <a:lnSpc>
                <a:spcPct val="8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lnSpc>
                <a:spcPct val="8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lnSpc>
                <a:spcPct val="8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lnSpc>
                <a:spcPct val="8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lnSpc>
                <a:spcPct val="8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>
              <a:lnSpc>
                <a:spcPct val="100000"/>
              </a:lnSpc>
              <a:spcBef>
                <a:spcPts val="100"/>
              </a:spcBef>
            </a:pPr>
            <a:r>
              <a:rPr lang="en-US" altLang="en-US" sz="3600" baseline="5000">
                <a:latin typeface="Arial" panose="020B0604020202020204" pitchFamily="34" charset="0"/>
              </a:rPr>
              <a:t>3 </a:t>
            </a:r>
            <a:r>
              <a:rPr lang="en-US" altLang="en-US" sz="1200">
                <a:latin typeface="Cambria" panose="02040503050406030204" pitchFamily="18" charset="0"/>
              </a:rPr>
              <a:t>mirror notifications and record data.</a:t>
            </a:r>
          </a:p>
        </p:txBody>
      </p:sp>
      <p:pic>
        <p:nvPicPr>
          <p:cNvPr id="14345" name="Picture 8">
            <a:extLst>
              <a:ext uri="{FF2B5EF4-FFF2-40B4-BE49-F238E27FC236}">
                <a16:creationId xmlns:a16="http://schemas.microsoft.com/office/drawing/2014/main" id="{97C8F112-CD80-4B2F-8A13-E78C511D5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536575"/>
            <a:ext cx="2560637" cy="202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6" name="Picture 9">
            <a:extLst>
              <a:ext uri="{FF2B5EF4-FFF2-40B4-BE49-F238E27FC236}">
                <a16:creationId xmlns:a16="http://schemas.microsoft.com/office/drawing/2014/main" id="{5DB4D8A8-AD22-47F0-B3E0-38F667BF5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46100"/>
            <a:ext cx="2395538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7" name="Picture 10">
            <a:extLst>
              <a:ext uri="{FF2B5EF4-FFF2-40B4-BE49-F238E27FC236}">
                <a16:creationId xmlns:a16="http://schemas.microsoft.com/office/drawing/2014/main" id="{725DA3E5-0226-4E8E-8FE9-B9C05DD9D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822325"/>
            <a:ext cx="3332163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8" name="Rectangle 11">
            <a:extLst>
              <a:ext uri="{FF2B5EF4-FFF2-40B4-BE49-F238E27FC236}">
                <a16:creationId xmlns:a16="http://schemas.microsoft.com/office/drawing/2014/main" id="{9F1C7313-0FE6-493F-B69B-15E77F74F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805238"/>
            <a:ext cx="7685088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>
            <a:lvl1pPr marL="239713" indent="-227013">
              <a:lnSpc>
                <a:spcPct val="8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9425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lnSpc>
                <a:spcPct val="8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9425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lnSpc>
                <a:spcPct val="8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9425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lnSpc>
                <a:spcPct val="8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9425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lnSpc>
                <a:spcPct val="8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9425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9425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9425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9425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9425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>
              <a:lnSpc>
                <a:spcPct val="100000"/>
              </a:lnSpc>
              <a:spcBef>
                <a:spcPts val="100"/>
              </a:spcBef>
              <a:buFont typeface="Symbol" panose="05050102010706020507" pitchFamily="18" charset="2"/>
              <a:buChar char=""/>
            </a:pPr>
            <a:r>
              <a:rPr lang="en-US" altLang="en-US" sz="1200" b="1">
                <a:latin typeface="Cambria" panose="02040503050406030204" pitchFamily="18" charset="0"/>
              </a:rPr>
              <a:t>Multiple communication options, no additional infrastructure needed (WIFI, API, RS485,Via android)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>
            <a:extLst>
              <a:ext uri="{FF2B5EF4-FFF2-40B4-BE49-F238E27FC236}">
                <a16:creationId xmlns:a16="http://schemas.microsoft.com/office/drawing/2014/main" id="{F8FF74DD-4E87-4337-9949-5247B9D2D0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23813"/>
            <a:ext cx="8228013" cy="541338"/>
          </a:xfrm>
        </p:spPr>
        <p:txBody>
          <a:bodyPr/>
          <a:lstStyle/>
          <a:p>
            <a:r>
              <a:rPr lang="en-US" altLang="en-US"/>
              <a:t>ADMINISTRATION</a:t>
            </a:r>
          </a:p>
        </p:txBody>
      </p:sp>
      <p:pic>
        <p:nvPicPr>
          <p:cNvPr id="16387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D92ED29C-24CB-46C9-8CA1-1120F4D0C5C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5488" y="365125"/>
            <a:ext cx="7693025" cy="3286125"/>
          </a:xfrm>
        </p:spPr>
      </p:pic>
      <p:sp>
        <p:nvSpPr>
          <p:cNvPr id="16388" name="Content Placeholder 5">
            <a:extLst>
              <a:ext uri="{FF2B5EF4-FFF2-40B4-BE49-F238E27FC236}">
                <a16:creationId xmlns:a16="http://schemas.microsoft.com/office/drawing/2014/main" id="{63966D1E-12DF-4E32-8665-DB69F743A9BB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725488" y="3651250"/>
            <a:ext cx="7693025" cy="14859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Char char="•"/>
            </a:pPr>
            <a:r>
              <a:rPr lang="en-US" altLang="en-US"/>
              <a:t>Create an Organization </a:t>
            </a:r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en-US" altLang="en-US"/>
              <a:t>Create a plant in the same organization </a:t>
            </a:r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en-US" altLang="en-US"/>
              <a:t>Create an Administrator /Non-Administrator user for same organization </a:t>
            </a:r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en-US" altLang="en-US"/>
              <a:t>Assign Plants access rights to the user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>
            <a:extLst>
              <a:ext uri="{FF2B5EF4-FFF2-40B4-BE49-F238E27FC236}">
                <a16:creationId xmlns:a16="http://schemas.microsoft.com/office/drawing/2014/main" id="{E094D59E-7030-4B83-AEC6-AACFA02D5F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8013" cy="517525"/>
          </a:xfrm>
        </p:spPr>
        <p:txBody>
          <a:bodyPr/>
          <a:lstStyle/>
          <a:p>
            <a:r>
              <a:rPr lang="en-US" altLang="en-US"/>
              <a:t>CONFIGURATION</a:t>
            </a:r>
            <a:br>
              <a:rPr lang="en-US" altLang="en-US"/>
            </a:br>
            <a:endParaRPr lang="en-US" altLang="en-US"/>
          </a:p>
        </p:txBody>
      </p:sp>
      <p:pic>
        <p:nvPicPr>
          <p:cNvPr id="17411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D9C4756C-3F33-47C6-9D06-65936F6A5FB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87338"/>
            <a:ext cx="8075613" cy="3355975"/>
          </a:xfrm>
        </p:spPr>
      </p:pic>
      <p:sp>
        <p:nvSpPr>
          <p:cNvPr id="17412" name="Content Placeholder 5">
            <a:extLst>
              <a:ext uri="{FF2B5EF4-FFF2-40B4-BE49-F238E27FC236}">
                <a16:creationId xmlns:a16="http://schemas.microsoft.com/office/drawing/2014/main" id="{AAB0C313-59ED-4228-9F66-1FB52B2E9747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381000" y="3643313"/>
            <a:ext cx="7924800" cy="144621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Char char="•"/>
            </a:pPr>
            <a:r>
              <a:rPr lang="en-US" altLang="en-US" sz="1100"/>
              <a:t>Create a machine group </a:t>
            </a:r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en-US" altLang="en-US" sz="1100"/>
              <a:t>Create a machine </a:t>
            </a:r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en-US" altLang="en-US" sz="1100"/>
              <a:t>Create a monitoring location </a:t>
            </a:r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en-US" altLang="en-US" sz="1100"/>
              <a:t>Register the Device </a:t>
            </a:r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en-US" altLang="en-US" sz="1100"/>
              <a:t>Create a Network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"/>
        <a:cs typeface="Noto Sans SC Regular"/>
      </a:majorFont>
      <a:minorFont>
        <a:latin typeface="Calibri"/>
        <a:ea typeface=""/>
        <a:cs typeface="Noto Sans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Noto Sans SC Regula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Noto Sans SC Regular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"/>
        <a:cs typeface="Noto Sans SC Regular"/>
      </a:majorFont>
      <a:minorFont>
        <a:latin typeface="Calibri"/>
        <a:ea typeface=""/>
        <a:cs typeface="Noto Sans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Noto Sans SC Regula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Noto Sans SC Regular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1546</Words>
  <Application>Microsoft Office PowerPoint</Application>
  <PresentationFormat>Custom</PresentationFormat>
  <Paragraphs>257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Cambria</vt:lpstr>
      <vt:lpstr>Symbol</vt:lpstr>
      <vt:lpstr>Times New Roman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DIGITIZE ANY EQUIPMENT IN UNDER 1 Min</vt:lpstr>
      <vt:lpstr>ADMINISTRATION</vt:lpstr>
      <vt:lpstr>CONFIGURATION </vt:lpstr>
      <vt:lpstr>MONITORING</vt:lpstr>
      <vt:lpstr>PowerPoint Presentation</vt:lpstr>
      <vt:lpstr>CASESTUDY: MOTOR (CHILLER PLANT)</vt:lpstr>
      <vt:lpstr>   CASESTUDY: GEARBOX (PAPER INDUSTRY) </vt:lpstr>
      <vt:lpstr>CASESTUDY: PUMP (FMCG INDUSTRY)</vt:lpstr>
      <vt:lpstr>CASESTUDY: BLOWER (PAINT SHOP IN AUTOMOTIVE INDUSTRY)</vt:lpstr>
      <vt:lpstr>FEATURE COMPARISON </vt:lpstr>
      <vt:lpstr>OUR CURRENT PARTNERS AND THEIR INDSUTRIES/EQUIPMENT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Ronald van Wachem</cp:lastModifiedBy>
  <cp:revision>28</cp:revision>
  <cp:lastPrinted>2020-07-21T09:43:35Z</cp:lastPrinted>
  <dcterms:created xsi:type="dcterms:W3CDTF">2020-06-03T03:51:01Z</dcterms:created>
  <dcterms:modified xsi:type="dcterms:W3CDTF">2022-05-15T16:42:59Z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yperlinksChanged">
    <vt:bool>false</vt:bool>
  </property>
  <property fmtid="{D5CDD505-2E9C-101B-9397-08002B2CF9AE}" pid="3" name="LinksUpToDate">
    <vt:bool>false</vt:bool>
  </property>
  <property fmtid="{D5CDD505-2E9C-101B-9397-08002B2CF9AE}" pid="4" name="PresentationFormat">
    <vt:lpwstr>On-screen Show (4:3)</vt:lpwstr>
  </property>
  <property fmtid="{D5CDD505-2E9C-101B-9397-08002B2CF9AE}" pid="5" name="ScaleCrop">
    <vt:bool>false</vt:bool>
  </property>
  <property fmtid="{D5CDD505-2E9C-101B-9397-08002B2CF9AE}" pid="6" name="ShareDoc">
    <vt:bool>false</vt:bool>
  </property>
</Properties>
</file>